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1" r:id="rId1"/>
  </p:sldMasterIdLst>
  <p:notesMasterIdLst>
    <p:notesMasterId r:id="rId49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8CF"/>
    <a:srgbClr val="99CF9C"/>
    <a:srgbClr val="0A4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4" autoAdjust="0"/>
    <p:restoredTop sz="94378" autoAdjust="0"/>
  </p:normalViewPr>
  <p:slideViewPr>
    <p:cSldViewPr>
      <p:cViewPr varScale="1">
        <p:scale>
          <a:sx n="124" d="100"/>
          <a:sy n="124" d="100"/>
        </p:scale>
        <p:origin x="8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1" y="1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0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1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1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4682AC2F-3262-4745-84E8-9A7331FB94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318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真值表：</a:t>
            </a:r>
            <a:br>
              <a:rPr lang="zh-CN" altLang="en-US" dirty="0" smtClean="0">
                <a:ea typeface="宋体" charset="-122"/>
              </a:rPr>
            </a:br>
            <a:r>
              <a:rPr lang="zh-CN" altLang="en-US" dirty="0" smtClean="0">
                <a:ea typeface="宋体" charset="-122"/>
              </a:rPr>
              <a:t>优点：正则性，即一个布尔函数的真值表是唯一的。</a:t>
            </a:r>
            <a:br>
              <a:rPr lang="zh-CN" altLang="en-US" dirty="0" smtClean="0">
                <a:ea typeface="宋体" charset="-122"/>
              </a:rPr>
            </a:br>
            <a:r>
              <a:rPr lang="zh-CN" altLang="en-US" dirty="0" smtClean="0">
                <a:ea typeface="宋体" charset="-122"/>
              </a:rPr>
              <a:t>缺点：规模过大，尤其是当输入变量个数比较多时。</a:t>
            </a:r>
          </a:p>
          <a:p>
            <a:pPr eaLnBrk="1" hangingPunct="1"/>
            <a:r>
              <a:rPr lang="zh-CN" altLang="en-US" dirty="0" smtClean="0">
                <a:ea typeface="宋体" charset="-122"/>
              </a:rPr>
              <a:t>布尔表达式：一个布尔函数可以有相互等价的多个布尔表达式。各个等价的布尔表达式之间有繁简之分，而无正确与错误之分。</a:t>
            </a:r>
            <a:br>
              <a:rPr lang="zh-CN" altLang="en-US" dirty="0" smtClean="0">
                <a:ea typeface="宋体" charset="-122"/>
              </a:rPr>
            </a:br>
            <a:r>
              <a:rPr lang="zh-CN" altLang="en-US" dirty="0" smtClean="0">
                <a:ea typeface="宋体" charset="-122"/>
              </a:rPr>
              <a:t/>
            </a:r>
            <a:br>
              <a:rPr lang="zh-CN" altLang="en-US" dirty="0" smtClean="0">
                <a:ea typeface="宋体" charset="-122"/>
              </a:rPr>
            </a:br>
            <a:r>
              <a:rPr lang="zh-CN" altLang="en-US" dirty="0" smtClean="0">
                <a:ea typeface="宋体" charset="-122"/>
              </a:rPr>
              <a:t>形式比较简单的布尔表达式所对应的逻辑电路也比较简单，从降低造价的角度出发，我们希望得到简化的布尔表达式。</a:t>
            </a: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AA01312-9B1E-4645-A9E2-52F56D8039DC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030627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14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605223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31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A9B96ED-1367-490C-ADD1-29CBAD98CF09}" type="slidenum">
              <a:rPr lang="en-US" altLang="zh-CN" sz="1200" smtClean="0"/>
              <a:pPr eaLnBrk="1" hangingPunct="1"/>
              <a:t>16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9525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51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5F95F97-6892-47FD-85D3-DD6193F6D254}" type="slidenum">
              <a:rPr lang="en-US" altLang="zh-CN" sz="1200" smtClean="0"/>
              <a:pPr eaLnBrk="1" hangingPunct="1"/>
              <a:t>17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827476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61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08AAFBB-2764-4CDA-BB3E-6A6D69613AA5}" type="slidenum">
              <a:rPr lang="en-US" altLang="zh-CN" sz="1200" smtClean="0"/>
              <a:pPr eaLnBrk="1" hangingPunct="1"/>
              <a:t>18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55321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7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BB20F5C-E347-4894-9AB8-E830D5BCFAB8}" type="slidenum">
              <a:rPr lang="en-US" altLang="zh-CN" sz="1200" smtClean="0"/>
              <a:pPr eaLnBrk="1" hangingPunct="1"/>
              <a:t>19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788178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82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48008F9-6506-4157-99DB-A6B0F4C908F6}" type="slidenum">
              <a:rPr lang="en-US" altLang="zh-CN" sz="1200" smtClean="0"/>
              <a:pPr eaLnBrk="1" hangingPunct="1"/>
              <a:t>20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243860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39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A93006A-FFE0-4F48-8075-39B22A0B9227}" type="slidenum">
              <a:rPr lang="en-US" altLang="zh-CN" sz="1200" smtClean="0"/>
              <a:pPr eaLnBrk="1" hangingPunct="1"/>
              <a:t>21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270799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26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66080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433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D805FE3-CE99-479E-B60C-D0E7BBE79ADA}" type="slidenum">
              <a:rPr lang="en-US" altLang="zh-CN" sz="1200" smtClean="0"/>
              <a:pPr eaLnBrk="1" hangingPunct="1"/>
              <a:t>27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641974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28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03876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011749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B50522-3992-4DD0-ABA3-D3E4F8BFB770}" type="slidenum">
              <a:rPr lang="en-US" altLang="zh-CN" sz="1200" smtClean="0"/>
              <a:pPr eaLnBrk="1" hangingPunct="1"/>
              <a:t>29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543155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474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726E6B7-C951-4C87-9C56-2F04B07660E8}" type="slidenum">
              <a:rPr lang="en-US" altLang="zh-CN" sz="1200" smtClean="0"/>
              <a:pPr eaLnBrk="1" hangingPunct="1"/>
              <a:t>30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970023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6BEFBF9D-0D29-44A8-91AF-FD1291DCD258}" type="slidenum">
              <a:rPr lang="en-US" altLang="zh-CN" sz="1200" smtClean="0"/>
              <a:pPr eaLnBrk="1" hangingPunct="1"/>
              <a:t>31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8402692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4A5B85-A398-4129-9F3B-2F6149DCA266}" type="slidenum">
              <a:rPr lang="en-US" altLang="zh-CN" sz="1200" smtClean="0"/>
              <a:pPr eaLnBrk="1" hangingPunct="1"/>
              <a:t>32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837610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AA38C520-D8FC-48E2-B990-BCBFE861D3B0}" type="slidenum">
              <a:rPr lang="en-US" altLang="zh-CN" sz="1200" smtClean="0"/>
              <a:pPr eaLnBrk="1" hangingPunct="1"/>
              <a:t>33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9324162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663CFED-BF2C-413B-A1C8-17689DDA6928}" type="slidenum">
              <a:rPr lang="en-US" altLang="zh-CN" sz="1200" smtClean="0"/>
              <a:pPr eaLnBrk="1" hangingPunct="1"/>
              <a:t>34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707074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536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9663CFED-BF2C-413B-A1C8-17689DDA6928}" type="slidenum">
              <a:rPr lang="en-US" altLang="zh-CN" sz="1200" smtClean="0"/>
              <a:pPr eaLnBrk="1" hangingPunct="1"/>
              <a:t>35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12401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9A75877-10F1-4EFD-9160-923A063C56F8}" type="slidenum">
              <a:rPr lang="en-US" altLang="zh-CN" sz="1200" smtClean="0"/>
              <a:pPr eaLnBrk="1" hangingPunct="1"/>
              <a:t>36</a:t>
            </a:fld>
            <a:endParaRPr lang="en-US" altLang="zh-CN" sz="1200" smtClean="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mtClean="0">
                <a:ea typeface="宋体" charset="-122"/>
              </a:rPr>
              <a:t>先行进位加法器： </a:t>
            </a:r>
            <a:r>
              <a:rPr lang="en-US" altLang="zh-TW" sz="1000" smtClean="0">
                <a:ea typeface="宋体" charset="-122"/>
              </a:rPr>
              <a:t>Adder with Carry Lookahead</a:t>
            </a:r>
            <a:r>
              <a:rPr lang="en-US" altLang="zh-TW" smtClean="0">
                <a:ea typeface="宋体" charset="-122"/>
              </a:rPr>
              <a:t> </a:t>
            </a:r>
            <a:endParaRPr lang="en-US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611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07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B366537-7956-45E0-84CB-8D0FDCF84CD0}" type="slidenum">
              <a:rPr lang="en-US" altLang="zh-CN" sz="1200" smtClean="0"/>
              <a:pPr eaLnBrk="1" hangingPunct="1"/>
              <a:t>37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456252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179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851A8FE5-F3DE-4DA2-BA41-3F7B39240B3B}" type="slidenum">
              <a:rPr lang="en-US" altLang="zh-CN" sz="1200" smtClean="0"/>
              <a:pPr eaLnBrk="1" hangingPunct="1"/>
              <a:t>41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679911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FF61A1F9-8FF4-47EA-9E63-FFE6D0EF93E1}" type="slidenum">
              <a:rPr lang="en-US" altLang="zh-CN" sz="1200" smtClean="0"/>
              <a:pPr eaLnBrk="1" hangingPunct="1"/>
              <a:t>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55045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5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86A877B8-FA37-48E3-8D85-ECA80F75D9A6}" type="slidenum">
              <a:rPr lang="en-US" altLang="zh-CN" sz="1200" smtClean="0"/>
              <a:pPr eaLnBrk="1" hangingPunct="1"/>
              <a:t>42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520661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69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6E80902-5A94-4B30-9A3E-7BED065B4405}" type="slidenum">
              <a:rPr lang="en-US" altLang="zh-CN" sz="1200" smtClean="0"/>
              <a:pPr eaLnBrk="1" hangingPunct="1"/>
              <a:t>44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768681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2^7=128 , </a:t>
            </a:r>
            <a:r>
              <a:rPr lang="zh-CN" altLang="en-US" dirty="0" smtClean="0"/>
              <a:t>超出</a:t>
            </a:r>
            <a:r>
              <a:rPr lang="en-US" altLang="zh-CN" dirty="0" smtClean="0"/>
              <a:t>128</a:t>
            </a:r>
            <a:r>
              <a:rPr lang="zh-CN" altLang="en-US" smtClean="0"/>
              <a:t>就是溢出。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815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689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49B36AC-0772-4FE5-B5D8-4B0A036066EB}" type="slidenum">
              <a:rPr lang="en-US" altLang="zh-CN" sz="1200" smtClean="0"/>
              <a:pPr eaLnBrk="1" hangingPunct="1"/>
              <a:t>46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22010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8B62951-5DC3-41EB-902D-892485D6BED1}" type="slidenum">
              <a:rPr lang="en-US" altLang="zh-CN" sz="1200" smtClean="0"/>
              <a:pPr eaLnBrk="1" hangingPunct="1"/>
              <a:t>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651869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42B91F85-7569-4239-BA80-5C7CB0B22125}" type="slidenum">
              <a:rPr lang="en-US" altLang="zh-CN" sz="1200" smtClean="0"/>
              <a:pPr eaLnBrk="1" hangingPunct="1"/>
              <a:t>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008209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EA113C2-50BC-4386-94A7-E41D6B5FE5FC}" type="slidenum">
              <a:rPr lang="en-US" altLang="zh-CN" sz="1200" smtClean="0"/>
              <a:pPr eaLnBrk="1" hangingPunct="1"/>
              <a:t>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04218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39BEF049-3FC3-451F-9120-3578A2673458}" type="slidenum">
              <a:rPr lang="en-US" altLang="zh-CN" sz="1200" smtClean="0"/>
              <a:pPr eaLnBrk="1" hangingPunct="1"/>
              <a:t>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600006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F884CCE9-22ED-4263-AD7A-B375979D5A6A}" type="slidenum">
              <a:rPr lang="en-US" altLang="zh-CN" sz="1200" smtClean="0"/>
              <a:pPr eaLnBrk="1" hangingPunct="1"/>
              <a:t>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26424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【</a:t>
            </a:r>
            <a:r>
              <a:rPr lang="zh-CN" altLang="en-US" dirty="0" smtClean="0"/>
              <a:t>注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如果输入顺序为</a:t>
            </a:r>
            <a:r>
              <a:rPr lang="en-US" altLang="zh-CN" dirty="0" smtClean="0"/>
              <a:t>ABCD</a:t>
            </a:r>
            <a:r>
              <a:rPr lang="zh-CN" altLang="en-US" smtClean="0"/>
              <a:t>，则看不出规律了。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781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55FB69-30B9-4F77-8E58-2E4226F5F75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00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5EE12-3F44-4595-8B42-8ABDE4BB167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757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1D190C-6F9E-4DF8-A716-F5A239C9F5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20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99C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92248"/>
            <a:ext cx="8964488" cy="77809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36296" y="6356350"/>
            <a:ext cx="1450504" cy="365125"/>
          </a:xfrm>
        </p:spPr>
        <p:txBody>
          <a:bodyPr/>
          <a:lstStyle/>
          <a:p>
            <a:pPr>
              <a:defRPr/>
            </a:pPr>
            <a:fld id="{3A3D0B72-06B4-4115-8855-F798220381F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8015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47606C-99F3-49D9-9203-593EDA150B1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9855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008585-B238-4E21-A881-90DB2B3F336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516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F85270-44D5-4659-9118-3415E4AE69E5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62884F-F63E-4465-9925-438938B16E2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290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F53768-2316-4F37-8CB4-95129DC876A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6405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1681D8-1F46-421B-9706-8D22B99FC98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88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6C57ED-871E-48D4-8030-436486340FC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206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3A03E0E-397A-4693-9DEE-287E1071912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454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hyperlink" Target="http://zh.wikipedia.org/w/index.php?title=File:1-bit_full-adder.svg&amp;page=1" TargetMode="External"/><Relationship Id="rId5" Type="http://schemas.openxmlformats.org/officeDocument/2006/relationships/image" Target="../media/image34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/index.php?title=File:1-bit_full-adder.svg&amp;page=1" TargetMode="External"/><Relationship Id="rId3" Type="http://schemas.openxmlformats.org/officeDocument/2006/relationships/notesSlide" Target="../notesSlides/notesSlide22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NUL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notesSlide" Target="../notesSlides/notesSlide23.xm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9.png"/><Relationship Id="rId15" Type="http://schemas.openxmlformats.org/officeDocument/2006/relationships/image" Target="../media/image35.png"/><Relationship Id="rId10" Type="http://schemas.openxmlformats.org/officeDocument/2006/relationships/image" Target="NULL"/><Relationship Id="rId4" Type="http://schemas.openxmlformats.org/officeDocument/2006/relationships/oleObject" Target="../embeddings/oleObject8.bin"/><Relationship Id="rId9" Type="http://schemas.openxmlformats.org/officeDocument/2006/relationships/image" Target="NULL"/><Relationship Id="rId14" Type="http://schemas.openxmlformats.org/officeDocument/2006/relationships/hyperlink" Target="http://zh.wikipedia.org/w/index.php?title=File:1-bit_full-adder.svg&amp;page=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9.bin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4.png"/><Relationship Id="rId12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oleObject" Target="../embeddings/oleObject11.bin"/><Relationship Id="rId10" Type="http://schemas.openxmlformats.org/officeDocument/2006/relationships/image" Target="NULL"/><Relationship Id="rId4" Type="http://schemas.openxmlformats.org/officeDocument/2006/relationships/image" Target="../media/image42.png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12.bin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13.bin"/><Relationship Id="rId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a/a9/Full-adder.sv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632" y="1916832"/>
            <a:ext cx="7273552" cy="2711152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solidFill>
                  <a:schemeClr val="tx2"/>
                </a:solidFill>
              </a:rPr>
              <a:t>第</a:t>
            </a:r>
            <a:r>
              <a:rPr kumimoji="1" lang="en-US" altLang="zh-CN" sz="3600" dirty="0">
                <a:solidFill>
                  <a:schemeClr val="tx2"/>
                </a:solidFill>
              </a:rPr>
              <a:t>2</a:t>
            </a:r>
            <a:r>
              <a:rPr kumimoji="1" lang="zh-CN" altLang="en-US" sz="3600" dirty="0">
                <a:solidFill>
                  <a:schemeClr val="tx2"/>
                </a:solidFill>
              </a:rPr>
              <a:t>章</a:t>
            </a:r>
            <a:br>
              <a:rPr kumimoji="1" lang="zh-CN" altLang="en-US" sz="3600" dirty="0">
                <a:solidFill>
                  <a:schemeClr val="tx2"/>
                </a:solidFill>
              </a:rPr>
            </a:br>
            <a:r>
              <a:rPr kumimoji="1" lang="zh-CN" altLang="en-US" sz="3600" dirty="0">
                <a:solidFill>
                  <a:schemeClr val="tx2"/>
                </a:solidFill>
              </a:rPr>
              <a:t>组合逻辑设计 </a:t>
            </a:r>
            <a:r>
              <a:rPr kumimoji="1" lang="en-US" altLang="zh-CN" sz="3600" dirty="0" smtClean="0">
                <a:solidFill>
                  <a:schemeClr val="tx2"/>
                </a:solidFill>
              </a:rPr>
              <a:t>-3</a:t>
            </a:r>
            <a:r>
              <a:rPr kumimoji="1" lang="en-US" altLang="zh-CN" sz="3600" dirty="0">
                <a:solidFill>
                  <a:schemeClr val="tx2"/>
                </a:solidFill>
              </a:rPr>
              <a:t/>
            </a:r>
            <a:br>
              <a:rPr kumimoji="1" lang="en-US" altLang="zh-CN" sz="3600" dirty="0">
                <a:solidFill>
                  <a:schemeClr val="tx2"/>
                </a:solidFill>
              </a:rPr>
            </a:br>
            <a:r>
              <a:rPr kumimoji="1" lang="en-US" altLang="zh-CN" sz="3600" dirty="0">
                <a:solidFill>
                  <a:schemeClr val="tx2"/>
                </a:solidFill>
              </a:rPr>
              <a:t>Combinational Logic Design </a:t>
            </a:r>
            <a:r>
              <a:rPr kumimoji="1" lang="en-US" altLang="zh-CN" sz="3600" dirty="0" smtClean="0">
                <a:solidFill>
                  <a:schemeClr val="tx2"/>
                </a:solidFill>
              </a:rPr>
              <a:t>-3</a:t>
            </a:r>
            <a:endParaRPr kumimoji="1" lang="en-US" altLang="zh-CN" sz="4900" b="1" dirty="0">
              <a:solidFill>
                <a:schemeClr val="tx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5173" y="563408"/>
            <a:ext cx="5904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2800" b="1" spc="600" dirty="0"/>
              <a:t>数字逻辑</a:t>
            </a:r>
            <a:r>
              <a:rPr lang="zh-CN" altLang="en-US" sz="2000" b="1" spc="600" dirty="0"/>
              <a:t> </a:t>
            </a:r>
            <a:r>
              <a:rPr lang="zh-CN" altLang="en-US" sz="28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800" b="1" spc="600" dirty="0"/>
              <a:t> 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2000" b="1" dirty="0">
                <a:latin typeface="+mn-ea"/>
                <a:ea typeface="+mn-ea"/>
              </a:rPr>
              <a:t>Digital Logic </a:t>
            </a:r>
            <a:r>
              <a:rPr lang="en-US" altLang="zh-CN" sz="2000" dirty="0">
                <a:latin typeface="+mn-ea"/>
                <a:ea typeface="+mn-ea"/>
              </a:rPr>
              <a:t>&amp;</a:t>
            </a:r>
            <a:r>
              <a:rPr lang="en-US" altLang="zh-CN" sz="2000" b="1" dirty="0">
                <a:latin typeface="+mn-ea"/>
                <a:ea typeface="+mn-ea"/>
              </a:rPr>
              <a:t> Component Design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6400978" y="6366384"/>
            <a:ext cx="2670790" cy="42240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smtClean="0">
                <a:solidFill>
                  <a:schemeClr val="bg1">
                    <a:lumMod val="50000"/>
                  </a:schemeClr>
                </a:solidFill>
              </a:rPr>
              <a:t>xgsun@fudan.edu.cn</a:t>
            </a:r>
            <a:endParaRPr lang="en-US" altLang="zh-CN" sz="20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2" descr="C:\Users\Sam2013\Desktop\孙晓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164" y="4826520"/>
            <a:ext cx="1443098" cy="5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230831" y="6366384"/>
            <a:ext cx="4578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课件下载：</a:t>
            </a:r>
            <a:r>
              <a:rPr lang="en-US" altLang="zh-CN" sz="2000" dirty="0">
                <a:solidFill>
                  <a:srgbClr val="0070C0"/>
                </a:solidFill>
              </a:rPr>
              <a:t>http://elearning.fudan.edu.cn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电路图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真值表</a:t>
            </a:r>
            <a:endParaRPr lang="zh-CN" altLang="en-US" dirty="0"/>
          </a:p>
        </p:txBody>
      </p:sp>
      <p:pic>
        <p:nvPicPr>
          <p:cNvPr id="5" name="Picture 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076" y="998997"/>
            <a:ext cx="6480720" cy="329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68244"/>
            <a:ext cx="8050445" cy="24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3419872" y="3793617"/>
            <a:ext cx="4819972" cy="2966021"/>
            <a:chOff x="3419872" y="3793617"/>
            <a:chExt cx="4819972" cy="2966021"/>
          </a:xfrm>
        </p:grpSpPr>
        <p:sp>
          <p:nvSpPr>
            <p:cNvPr id="2" name="矩形 1"/>
            <p:cNvSpPr/>
            <p:nvPr/>
          </p:nvSpPr>
          <p:spPr bwMode="auto">
            <a:xfrm>
              <a:off x="3419872" y="4280434"/>
              <a:ext cx="432048" cy="24609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807796" y="4298704"/>
              <a:ext cx="432048" cy="246093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60032" y="379361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三位全加器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01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电路图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真值表  步骤：</a:t>
            </a:r>
            <a:endParaRPr lang="zh-CN" altLang="en-US" dirty="0"/>
          </a:p>
        </p:txBody>
      </p:sp>
      <p:pic>
        <p:nvPicPr>
          <p:cNvPr id="5" name="Picture 1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" y="968537"/>
            <a:ext cx="4705333" cy="239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968537"/>
            <a:ext cx="4423048" cy="2395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3702048"/>
                <a:ext cx="8748464" cy="18651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dirty="0" smtClean="0"/>
                  <a:t>确定电路中</a:t>
                </a:r>
                <a:r>
                  <a:rPr lang="zh-CN" altLang="en-US" b="1" dirty="0" smtClean="0"/>
                  <a:t>输入变量的数目</a:t>
                </a:r>
                <a:r>
                  <a:rPr lang="zh-CN" altLang="en-US" dirty="0" smtClean="0"/>
                  <a:t>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输入有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种可能的输入组合。</a:t>
                </a:r>
                <a:endParaRPr lang="en-US" altLang="zh-CN" dirty="0" smtClean="0"/>
              </a:p>
              <a:p>
                <a:pPr marL="514350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dirty="0"/>
                  <a:t>标</a:t>
                </a:r>
                <a:r>
                  <a:rPr lang="zh-CN" altLang="en-US" dirty="0" smtClean="0"/>
                  <a:t>出逻辑门输出符号。</a:t>
                </a:r>
                <a:endParaRPr lang="en-US" altLang="zh-CN" dirty="0" smtClean="0"/>
              </a:p>
              <a:p>
                <a:pPr marL="514350" indent="-51435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zh-CN" altLang="en-US" dirty="0" smtClean="0"/>
                  <a:t>得到每一级门输出的值。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02048"/>
                <a:ext cx="8748464" cy="1865126"/>
              </a:xfrm>
              <a:prstGeom prst="rect">
                <a:avLst/>
              </a:prstGeom>
              <a:blipFill rotWithShape="0">
                <a:blip r:embed="rId4"/>
                <a:stretch>
                  <a:fillRect l="-696" t="-1961" b="-3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8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：根据电路图判断功能</a:t>
            </a:r>
            <a:endParaRPr lang="zh-CN" altLang="en-US" dirty="0"/>
          </a:p>
        </p:txBody>
      </p:sp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37" y="1008438"/>
            <a:ext cx="7527005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61248"/>
            <a:ext cx="671181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324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：根据电路图判断功能 </a:t>
            </a:r>
            <a:r>
              <a:rPr lang="en-US" altLang="zh-CN" dirty="0" smtClean="0"/>
              <a:t>(</a:t>
            </a:r>
            <a:r>
              <a:rPr lang="zh-CN" altLang="en-US" dirty="0" smtClean="0"/>
              <a:t>答案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028700"/>
            <a:ext cx="8133479" cy="208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5" y="3115670"/>
            <a:ext cx="8106975" cy="3270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59632" y="6381328"/>
            <a:ext cx="682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判断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位二进制数数值的范围</a:t>
            </a:r>
            <a:r>
              <a:rPr lang="en-US" altLang="zh-CN" dirty="0" smtClean="0"/>
              <a:t>(0-5, 6-10, 11-15)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 bwMode="auto">
          <a:xfrm>
            <a:off x="827584" y="3356992"/>
            <a:ext cx="7416824" cy="144000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15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60607" y="1018686"/>
            <a:ext cx="8172400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436563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2.1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引言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2.2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布尔表达式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2.3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布尔代数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2.4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从逻辑到门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2.5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多级组合逻辑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2.6 X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和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Z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2.7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卡诺图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2.8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组合逻辑模块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2.9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时序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096" y="97827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35112" y="3762618"/>
            <a:ext cx="4137671" cy="52322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设计</a:t>
            </a:r>
            <a:r>
              <a:rPr lang="zh-CN" altLang="en-US" sz="2800" dirty="0" smtClean="0"/>
              <a:t>：画出逻辑电路图。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8" name="TextBox 1"/>
          <p:cNvSpPr txBox="1"/>
          <p:nvPr/>
        </p:nvSpPr>
        <p:spPr>
          <a:xfrm>
            <a:off x="248539" y="1196752"/>
            <a:ext cx="8501045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运用前面学到的知识，形成组合电路的系统</a:t>
            </a:r>
            <a:r>
              <a:rPr lang="zh-CN" altLang="en-US" b="1" u="sng" dirty="0" smtClean="0"/>
              <a:t>分析</a:t>
            </a:r>
            <a:r>
              <a:rPr lang="zh-CN" altLang="en-US" dirty="0" smtClean="0"/>
              <a:t>和</a:t>
            </a:r>
            <a:r>
              <a:rPr lang="zh-CN" altLang="en-US" b="1" u="sng" dirty="0" smtClean="0"/>
              <a:t>设计</a:t>
            </a:r>
            <a:r>
              <a:rPr lang="zh-CN" altLang="en-US" dirty="0" smtClean="0"/>
              <a:t>步骤。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给定逻辑电路的功能；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综合</a:t>
            </a:r>
            <a:r>
              <a:rPr lang="zh-CN" altLang="en-US" dirty="0" smtClean="0"/>
              <a:t>实现给定功能的电路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07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980728"/>
            <a:ext cx="8856984" cy="5805264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设计</a:t>
            </a:r>
            <a:r>
              <a:rPr lang="zh-CN" altLang="en-US" sz="2400" dirty="0" smtClean="0"/>
              <a:t>：由问题的说明 </a:t>
            </a:r>
            <a:r>
              <a:rPr lang="en-US" altLang="zh-CN" sz="2400" dirty="0" smtClean="0"/>
              <a:t>-&gt; </a:t>
            </a:r>
            <a:r>
              <a:rPr lang="zh-CN" altLang="en-US" sz="2400" dirty="0" smtClean="0"/>
              <a:t>逻辑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电路图</a:t>
            </a:r>
            <a:r>
              <a:rPr lang="zh-CN" altLang="en-US" sz="2400" dirty="0" smtClean="0"/>
              <a:t>或一组</a:t>
            </a:r>
            <a:r>
              <a:rPr lang="zh-CN" altLang="en-US" sz="2400" b="1" dirty="0" smtClean="0"/>
              <a:t>布尔函数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根据电路说明，决定需要的</a:t>
            </a:r>
            <a:r>
              <a:rPr lang="zh-CN" altLang="en-US" sz="2400" b="1" dirty="0" smtClean="0"/>
              <a:t>输入、输出数目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并给每个输入 </a:t>
            </a:r>
            <a:r>
              <a:rPr lang="en-US" altLang="zh-CN" sz="2400" dirty="0" smtClean="0"/>
              <a:t>/ </a:t>
            </a:r>
            <a:r>
              <a:rPr lang="zh-CN" altLang="en-US" sz="2400" dirty="0" smtClean="0"/>
              <a:t>输出分配一个符号。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列出定义输入和输出之间关系的</a:t>
            </a:r>
            <a:r>
              <a:rPr lang="zh-CN" altLang="en-US" sz="2400" b="1" dirty="0" smtClean="0"/>
              <a:t>真值表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求</a:t>
            </a:r>
            <a:r>
              <a:rPr lang="zh-CN" altLang="en-US" sz="2400" b="1" dirty="0" smtClean="0"/>
              <a:t>输出函数</a:t>
            </a:r>
            <a:r>
              <a:rPr lang="zh-CN" altLang="en-US" sz="2400" dirty="0" smtClean="0"/>
              <a:t>的</a:t>
            </a:r>
            <a:r>
              <a:rPr lang="zh-CN" altLang="en-US" sz="2400" b="1" dirty="0" smtClean="0"/>
              <a:t>最简</a:t>
            </a:r>
            <a:r>
              <a:rPr lang="zh-CN" altLang="en-US" sz="2400" dirty="0" smtClean="0"/>
              <a:t>表达式。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画</a:t>
            </a:r>
            <a:r>
              <a:rPr lang="zh-CN" altLang="en-US" sz="2400" dirty="0" smtClean="0"/>
              <a:t>出</a:t>
            </a:r>
            <a:r>
              <a:rPr lang="zh-CN" altLang="en-US" sz="2400" b="1" dirty="0" smtClean="0"/>
              <a:t>逻辑电路图</a:t>
            </a:r>
            <a:r>
              <a:rPr lang="zh-CN" altLang="en-US" sz="2400" dirty="0" smtClean="0"/>
              <a:t>，并</a:t>
            </a:r>
            <a:r>
              <a:rPr lang="zh-CN" altLang="en-US" sz="2400" b="1" dirty="0" smtClean="0"/>
              <a:t>验证</a:t>
            </a:r>
            <a:r>
              <a:rPr lang="zh-CN" altLang="en-US" sz="2400" dirty="0" smtClean="0"/>
              <a:t>设计的正确性。</a:t>
            </a:r>
            <a:endParaRPr lang="en-US" altLang="zh-CN" sz="2400" dirty="0" smtClean="0"/>
          </a:p>
          <a:p>
            <a:pPr marL="0" indent="-514350">
              <a:lnSpc>
                <a:spcPct val="130000"/>
              </a:lnSpc>
              <a:spcBef>
                <a:spcPts val="0"/>
              </a:spcBef>
              <a:buSzPct val="100000"/>
            </a:pPr>
            <a:r>
              <a:rPr lang="zh-CN" altLang="en-US" sz="2400" b="1" dirty="0" smtClean="0"/>
              <a:t>附加约束条件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门的个数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一</a:t>
            </a:r>
            <a:r>
              <a:rPr lang="zh-CN" altLang="en-US" sz="2400" dirty="0" smtClean="0"/>
              <a:t>个门的输入数目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信号通过门的传输时延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连</a:t>
            </a:r>
            <a:r>
              <a:rPr lang="zh-CN" altLang="en-US" sz="2400" dirty="0" smtClean="0"/>
              <a:t>线的数目</a:t>
            </a:r>
            <a:endParaRPr lang="en-US" altLang="zh-CN" sz="2400" dirty="0" smtClean="0"/>
          </a:p>
          <a:p>
            <a:pPr marL="977900" indent="-514350">
              <a:lnSpc>
                <a:spcPct val="13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每个门的驱动能力</a:t>
            </a:r>
            <a:r>
              <a:rPr lang="en-US" altLang="zh-CN" sz="2400" dirty="0" smtClean="0"/>
              <a:t>……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b="1" dirty="0" smtClean="0"/>
              <a:t>设计步骤</a:t>
            </a:r>
            <a:endParaRPr lang="zh-CN" altLang="en-US" b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92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例：码变换</a:t>
            </a:r>
            <a:endParaRPr lang="en-US" altLang="zh-CN" dirty="0" smtClean="0"/>
          </a:p>
        </p:txBody>
      </p:sp>
      <p:pic>
        <p:nvPicPr>
          <p:cNvPr id="14362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4922025" cy="787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65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8677346" cy="347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7" name="内容占位符 1"/>
          <p:cNvSpPr>
            <a:spLocks noGrp="1"/>
          </p:cNvSpPr>
          <p:nvPr>
            <p:ph idx="1"/>
          </p:nvPr>
        </p:nvSpPr>
        <p:spPr>
          <a:xfrm>
            <a:off x="0" y="980728"/>
            <a:ext cx="9144000" cy="1152128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码变换器</a:t>
            </a:r>
            <a:r>
              <a:rPr lang="zh-CN" altLang="en-US" sz="2400" dirty="0" smtClean="0"/>
              <a:t>：使两个使用不同二进制代码的系统协调工作的电路。输入为</a:t>
            </a:r>
            <a:r>
              <a:rPr lang="en-US" altLang="zh-CN" sz="2400" dirty="0" smtClean="0"/>
              <a:t>: </a:t>
            </a:r>
            <a:r>
              <a:rPr lang="zh-CN" altLang="en-US" sz="2400" b="1" dirty="0" smtClean="0"/>
              <a:t>原码</a:t>
            </a:r>
            <a:r>
              <a:rPr lang="zh-CN" altLang="en-US" sz="2400" dirty="0" smtClean="0"/>
              <a:t>，输出为</a:t>
            </a:r>
            <a:r>
              <a:rPr lang="en-US" altLang="zh-CN" sz="2400" dirty="0" smtClean="0"/>
              <a:t>: </a:t>
            </a:r>
            <a:r>
              <a:rPr lang="zh-CN" altLang="en-US" sz="2400" b="1" dirty="0" smtClean="0"/>
              <a:t>目标码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322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8" name="Picture 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7" y="3946308"/>
            <a:ext cx="7902673" cy="2266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Mapping w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6" y="980728"/>
            <a:ext cx="7902673" cy="29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843808" y="6228871"/>
                <a:ext cx="31478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𝒘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𝑩𝑪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𝑩𝑫</m:t>
                      </m:r>
                    </m:oMath>
                  </m:oMathPara>
                </a14:m>
                <a:endParaRPr lang="zh-CN" alt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6228871"/>
                <a:ext cx="3147849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45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6" y="980728"/>
            <a:ext cx="7902673" cy="29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Mapping 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78502" y="6191760"/>
                <a:ext cx="4005199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𝒙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𝑪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𝑩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𝑩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02" y="6191760"/>
                <a:ext cx="4005199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17500" name="Picture 9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71" y="3955813"/>
            <a:ext cx="7890368" cy="2222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6" y="980728"/>
            <a:ext cx="7902673" cy="29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Mapping y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18528" name="Picture 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1" y="3955812"/>
            <a:ext cx="7894898" cy="221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85491" y="6165304"/>
                <a:ext cx="2591222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𝒚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𝑪𝑫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491" y="6165304"/>
                <a:ext cx="259122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39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60607" y="1018686"/>
            <a:ext cx="8172400" cy="573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436563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2.1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引言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2.2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布尔表达式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2.3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布尔代数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2.4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从逻辑到门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2.5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多级组合逻辑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2.6 X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和</a:t>
            </a: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Z</a:t>
            </a: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2.7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卡诺图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2.8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组合逻辑模块</a:t>
            </a:r>
            <a:endParaRPr kumimoji="1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>
                <a:tab pos="5565775" algn="l"/>
              </a:tabLst>
              <a:defRPr/>
            </a:pPr>
            <a:r>
              <a:rPr kumimoji="1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2.9 </a:t>
            </a:r>
            <a:r>
              <a:rPr kumimoji="1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/>
                <a:cs typeface="Calibri" pitchFamily="34" charset="0"/>
              </a:rPr>
              <a:t>时序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/>
              <a:cs typeface="Calibri" pitchFamily="34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559" y="1568885"/>
            <a:ext cx="8501045" cy="1754326"/>
          </a:xfrm>
          <a:prstGeom prst="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运用前面学到的知识，形成组合电路的系统</a:t>
            </a:r>
            <a:r>
              <a:rPr lang="zh-CN" altLang="en-US" b="1" u="sng" dirty="0" smtClean="0"/>
              <a:t>分析</a:t>
            </a:r>
            <a:r>
              <a:rPr lang="zh-CN" altLang="en-US" dirty="0" smtClean="0"/>
              <a:t>和</a:t>
            </a:r>
            <a:r>
              <a:rPr lang="zh-CN" altLang="en-US" b="1" u="sng" dirty="0" smtClean="0"/>
              <a:t>设计</a:t>
            </a:r>
            <a:r>
              <a:rPr lang="zh-CN" altLang="en-US" dirty="0" smtClean="0"/>
              <a:t>步骤。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给定逻辑电路的功能；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综合</a:t>
            </a:r>
            <a:r>
              <a:rPr lang="zh-CN" altLang="en-US" dirty="0" smtClean="0"/>
              <a:t>实现给定功能的电路</a:t>
            </a:r>
            <a:r>
              <a:rPr lang="zh-CN" altLang="en-US" dirty="0" smtClean="0"/>
              <a:t>；</a:t>
            </a:r>
            <a:endParaRPr lang="en-US" altLang="zh-CN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8" name="TextBox 1"/>
          <p:cNvSpPr txBox="1"/>
          <p:nvPr/>
        </p:nvSpPr>
        <p:spPr>
          <a:xfrm>
            <a:off x="1187624" y="3885314"/>
            <a:ext cx="6974986" cy="523220"/>
          </a:xfrm>
          <a:prstGeom prst="rect">
            <a:avLst/>
          </a:prstGeom>
          <a:solidFill>
            <a:srgbClr val="0070C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分析</a:t>
            </a:r>
            <a:r>
              <a:rPr lang="zh-CN" altLang="en-US" sz="2800" dirty="0" smtClean="0"/>
              <a:t>：确定组合电路的</a:t>
            </a:r>
            <a:r>
              <a:rPr lang="zh-CN" altLang="en-US" sz="2800" b="1" dirty="0" smtClean="0"/>
              <a:t>实现 函数</a:t>
            </a:r>
            <a:r>
              <a:rPr lang="en-US" altLang="zh-CN" sz="2800" b="1" dirty="0" smtClean="0"/>
              <a:t>/</a:t>
            </a:r>
            <a:r>
              <a:rPr lang="zh-CN" altLang="en-US" sz="2800" b="1" dirty="0" smtClean="0"/>
              <a:t>真值表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28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6" y="980728"/>
            <a:ext cx="7902673" cy="297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Mapping 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79912" y="6152375"/>
                <a:ext cx="1305935" cy="52322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/>
                        </a:rPr>
                        <m:t>𝒛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6152375"/>
                <a:ext cx="1305935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19551" name="Picture 9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15" y="3955812"/>
            <a:ext cx="7901524" cy="219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605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Multi-Equation Manipulation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2195736" y="2708920"/>
          <a:ext cx="6781800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位图图像" r:id="rId4" imgW="4982270" imgH="2933333" progId="PBrush">
                  <p:embed/>
                </p:oleObj>
              </mc:Choice>
              <mc:Fallback>
                <p:oleObj name="位图图像" r:id="rId4" imgW="4982270" imgH="293333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708920"/>
                        <a:ext cx="6781800" cy="399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7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0" y="980728"/>
            <a:ext cx="879806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93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设计：逻辑函数单元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361" y="1747838"/>
            <a:ext cx="8454774" cy="46085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99592" y="998117"/>
                <a:ext cx="71537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 smtClean="0"/>
                  <a:t>2</a:t>
                </a:r>
                <a:r>
                  <a:rPr lang="zh-CN" altLang="en-US" sz="2800" dirty="0" smtClean="0"/>
                  <a:t>个数据输入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>3</a:t>
                </a:r>
                <a:r>
                  <a:rPr lang="zh-CN" altLang="en-US" sz="2800" dirty="0" smtClean="0"/>
                  <a:t>个控制输入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998117"/>
                <a:ext cx="7153753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790" t="-15116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6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72800"/>
            <a:ext cx="8568952" cy="835920"/>
          </a:xfrm>
        </p:spPr>
        <p:txBody>
          <a:bodyPr/>
          <a:lstStyle/>
          <a:p>
            <a:pPr algn="l"/>
            <a:r>
              <a:rPr lang="zh-CN" altLang="en-US" dirty="0"/>
              <a:t>设计：逻辑函数单元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584" y="981520"/>
            <a:ext cx="4901702" cy="26718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279398" y="2100902"/>
            <a:ext cx="6858000" cy="26561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6" t="12201" r="9838" b="11151"/>
          <a:stretch/>
        </p:blipFill>
        <p:spPr>
          <a:xfrm rot="16200000">
            <a:off x="-305127" y="1373180"/>
            <a:ext cx="5845624" cy="502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748438" y="6248400"/>
                <a:ext cx="559198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𝐴𝐵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438" y="6248400"/>
                <a:ext cx="559198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93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组合电路的设计过程</a:t>
            </a:r>
            <a:endParaRPr lang="zh-CN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3" y="980728"/>
            <a:ext cx="865837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251520" y="3356993"/>
            <a:ext cx="8662949" cy="3505884"/>
            <a:chOff x="251520" y="3356993"/>
            <a:chExt cx="8662949" cy="3505884"/>
          </a:xfrm>
        </p:grpSpPr>
        <p:sp>
          <p:nvSpPr>
            <p:cNvPr id="4" name="TextBox 3"/>
            <p:cNvSpPr txBox="1"/>
            <p:nvPr/>
          </p:nvSpPr>
          <p:spPr>
            <a:xfrm>
              <a:off x="251520" y="4997751"/>
              <a:ext cx="8662949" cy="18651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/>
                <a:t>练习</a:t>
              </a:r>
              <a:r>
                <a:rPr lang="en-US" altLang="zh-CN" b="1" dirty="0" smtClean="0"/>
                <a:t>2</a:t>
              </a:r>
              <a:r>
                <a:rPr lang="zh-CN" altLang="en-US" dirty="0" smtClean="0"/>
                <a:t>：</a:t>
              </a:r>
              <a:r>
                <a:rPr lang="zh-CN" altLang="en-US" b="1" dirty="0" smtClean="0"/>
                <a:t>设计一个监视交通信号灯工作状态的逻辑电路</a:t>
              </a:r>
              <a:r>
                <a:rPr lang="zh-CN" altLang="en-US" dirty="0" smtClean="0"/>
                <a:t>。</a:t>
              </a:r>
              <a:endParaRPr lang="en-US" altLang="zh-CN" dirty="0" smtClean="0"/>
            </a:p>
            <a:p>
              <a:pPr>
                <a:lnSpc>
                  <a:spcPct val="120000"/>
                </a:lnSpc>
              </a:pPr>
              <a:r>
                <a:rPr lang="zh-CN" altLang="en-US" dirty="0" smtClean="0"/>
                <a:t>每</a:t>
              </a:r>
              <a:r>
                <a:rPr lang="zh-CN" altLang="en-US" dirty="0"/>
                <a:t>一</a:t>
              </a:r>
              <a:r>
                <a:rPr lang="zh-CN" altLang="en-US" dirty="0" smtClean="0"/>
                <a:t>组信号均由红、黄、绿三盏灯组成。</a:t>
              </a:r>
              <a:endParaRPr lang="en-US" altLang="zh-CN" dirty="0" smtClean="0"/>
            </a:p>
            <a:p>
              <a:pPr>
                <a:lnSpc>
                  <a:spcPct val="120000"/>
                </a:lnSpc>
              </a:pPr>
              <a:r>
                <a:rPr lang="zh-CN" altLang="en-US" dirty="0"/>
                <a:t>正常情况</a:t>
              </a:r>
              <a:r>
                <a:rPr lang="zh-CN" altLang="en-US" dirty="0" smtClean="0"/>
                <a:t>下，任何时刻必有一盏且只有一盏灯点亮；</a:t>
              </a:r>
              <a:endParaRPr lang="en-US" altLang="zh-CN" dirty="0" smtClean="0"/>
            </a:p>
            <a:p>
              <a:pPr>
                <a:lnSpc>
                  <a:spcPct val="120000"/>
                </a:lnSpc>
              </a:pPr>
              <a:r>
                <a:rPr lang="en-US" altLang="zh-CN" dirty="0" smtClean="0"/>
                <a:t>5</a:t>
              </a:r>
              <a:r>
                <a:rPr lang="zh-CN" altLang="en-US" dirty="0" smtClean="0"/>
                <a:t>种故障状态时，要求发出故障信号，以提醒维修人员去修理。</a:t>
              </a:r>
              <a:endParaRPr lang="zh-CN" altLang="en-US" dirty="0"/>
            </a:p>
          </p:txBody>
        </p:sp>
        <p:pic>
          <p:nvPicPr>
            <p:cNvPr id="778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122" y="3356993"/>
              <a:ext cx="4697934" cy="1656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45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 smtClean="0"/>
              <a:t>练习</a:t>
            </a:r>
            <a:r>
              <a:rPr lang="en-US" altLang="zh-CN" sz="2800" b="1" dirty="0" smtClean="0"/>
              <a:t>2</a:t>
            </a:r>
            <a:r>
              <a:rPr lang="zh-CN" altLang="en-US" sz="2800" dirty="0" smtClean="0"/>
              <a:t>：</a:t>
            </a:r>
            <a:r>
              <a:rPr lang="zh-CN" altLang="en-US" sz="2800" dirty="0"/>
              <a:t>设计一个监视交通信号灯工作状态的</a:t>
            </a:r>
            <a:r>
              <a:rPr lang="zh-CN" altLang="en-US" sz="2800" dirty="0" smtClean="0"/>
              <a:t>逻辑电路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980728"/>
            <a:ext cx="866294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每</a:t>
            </a:r>
            <a:r>
              <a:rPr lang="zh-CN" altLang="en-US" dirty="0"/>
              <a:t>一</a:t>
            </a:r>
            <a:r>
              <a:rPr lang="zh-CN" altLang="en-US" dirty="0" smtClean="0"/>
              <a:t>组信号均由红</a:t>
            </a:r>
            <a:r>
              <a:rPr lang="en-US" altLang="zh-CN" dirty="0" smtClean="0"/>
              <a:t>R</a:t>
            </a:r>
            <a:r>
              <a:rPr lang="zh-CN" altLang="en-US" dirty="0" smtClean="0"/>
              <a:t>、黄</a:t>
            </a:r>
            <a:r>
              <a:rPr lang="en-US" altLang="zh-CN" dirty="0" smtClean="0"/>
              <a:t>A</a:t>
            </a:r>
            <a:r>
              <a:rPr lang="zh-CN" altLang="en-US" dirty="0" smtClean="0"/>
              <a:t>、绿</a:t>
            </a:r>
            <a:r>
              <a:rPr lang="en-US" altLang="zh-CN" dirty="0" smtClean="0"/>
              <a:t>G</a:t>
            </a:r>
            <a:r>
              <a:rPr lang="zh-CN" altLang="en-US" dirty="0" smtClean="0"/>
              <a:t>三盏灯组成。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/>
              <a:t>正常情况</a:t>
            </a:r>
            <a:r>
              <a:rPr lang="zh-CN" altLang="en-US" dirty="0" smtClean="0"/>
              <a:t>下，任何时刻必有一盏且只有一盏灯点亮；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5</a:t>
            </a:r>
            <a:r>
              <a:rPr lang="zh-CN" altLang="en-US" dirty="0" smtClean="0"/>
              <a:t>种故障状态时，要求发出故障信号，以提醒维修人员去修理。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70" y="2436401"/>
            <a:ext cx="469793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51520" y="2492896"/>
          <a:ext cx="367240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102"/>
                <a:gridCol w="918102"/>
                <a:gridCol w="918102"/>
                <a:gridCol w="91810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Z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0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00B0F0"/>
                          </a:solidFill>
                        </a:rPr>
                        <a:t>1</a:t>
                      </a:r>
                      <a:endParaRPr lang="zh-CN" alt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9512" y="5949280"/>
            <a:ext cx="3467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灯</a:t>
            </a:r>
            <a:r>
              <a:rPr lang="zh-CN" altLang="en-US" dirty="0" smtClean="0"/>
              <a:t>亮为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，不亮为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正常时</a:t>
            </a:r>
            <a:r>
              <a:rPr lang="en-US" altLang="zh-CN" dirty="0" smtClean="0"/>
              <a:t>Z=0</a:t>
            </a:r>
            <a:r>
              <a:rPr lang="zh-CN" altLang="en-US" dirty="0" smtClean="0"/>
              <a:t>；故障时</a:t>
            </a:r>
            <a:r>
              <a:rPr lang="en-US" altLang="zh-CN" dirty="0" smtClean="0"/>
              <a:t>Z=1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92060" y="4119463"/>
                <a:ext cx="40583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𝑍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𝐺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𝑅𝐴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𝑅𝐺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𝐴𝐺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060" y="4119463"/>
                <a:ext cx="4058355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605347"/>
            <a:ext cx="5040560" cy="217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124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8486" y="79416"/>
            <a:ext cx="8441109" cy="901312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59632" y="1412776"/>
            <a:ext cx="3384376" cy="3896516"/>
          </a:xfrm>
          <a:prstGeom prst="rect">
            <a:avLst/>
          </a:prstGeom>
          <a:noFill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4.5.1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半加器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4.5.2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全加器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4.5.3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二进制加法器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4.5.4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进位传播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4.5.5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二进制减法器</a:t>
            </a:r>
            <a:endParaRPr lang="en-US" altLang="zh-CN" sz="28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solidFill>
                  <a:schemeClr val="tx1"/>
                </a:solidFill>
              </a:rPr>
              <a:t>4.5.6 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溢出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7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二进制加减器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124796" y="4365104"/>
            <a:ext cx="8856984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半加器</a:t>
            </a:r>
            <a:r>
              <a:rPr lang="zh-CN" altLang="en-US" dirty="0" smtClean="0"/>
              <a:t>：实现两个比特加法的组合电路。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全加</a:t>
            </a:r>
            <a:r>
              <a:rPr lang="zh-CN" altLang="en-US" b="1" dirty="0" smtClean="0"/>
              <a:t>器</a:t>
            </a:r>
            <a:r>
              <a:rPr lang="zh-CN" altLang="en-US" dirty="0" smtClean="0"/>
              <a:t>：实现三个比特</a:t>
            </a:r>
            <a:r>
              <a:rPr lang="en-US" altLang="zh-CN" dirty="0" smtClean="0"/>
              <a:t>(2</a:t>
            </a:r>
            <a:r>
              <a:rPr lang="zh-CN" altLang="en-US" dirty="0" smtClean="0"/>
              <a:t>个有效数</a:t>
            </a:r>
            <a:r>
              <a:rPr lang="en-US" altLang="zh-CN" dirty="0" smtClean="0"/>
              <a:t>+1</a:t>
            </a:r>
            <a:r>
              <a:rPr lang="zh-CN" altLang="en-US" dirty="0" smtClean="0"/>
              <a:t>个进位</a:t>
            </a:r>
            <a:r>
              <a:rPr lang="en-US" altLang="zh-CN" dirty="0" smtClean="0"/>
              <a:t>)</a:t>
            </a:r>
            <a:r>
              <a:rPr lang="zh-CN" altLang="en-US" dirty="0" smtClean="0"/>
              <a:t>加法的组合电路。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</a:t>
            </a:r>
            <a:r>
              <a:rPr lang="zh-CN" altLang="en-US" dirty="0" smtClean="0"/>
              <a:t>全加器可以由两个半加器组合而成。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二进制加减器</a:t>
            </a:r>
            <a:r>
              <a:rPr lang="zh-CN" altLang="en-US" dirty="0" smtClean="0"/>
              <a:t>：实现二进制数加法和减法运算的组合电路。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3568" y="1196752"/>
                <a:ext cx="2400016" cy="2332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800" dirty="0" smtClean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196752"/>
                <a:ext cx="2400016" cy="233294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171122" y="1196752"/>
            <a:ext cx="1271503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>
              <a:buNone/>
            </a:pPr>
            <a:r>
              <a:rPr lang="en-US" altLang="zh-CN" sz="2800" b="1" dirty="0" smtClean="0">
                <a:solidFill>
                  <a:schemeClr val="lt1"/>
                </a:solidFill>
                <a:latin typeface="+mn-ea"/>
                <a:ea typeface="+mn-ea"/>
              </a:rPr>
              <a:t>5+6=11</a:t>
            </a:r>
            <a:endParaRPr lang="zh-CN" altLang="en-US" sz="2800" b="1" dirty="0">
              <a:solidFill>
                <a:schemeClr val="lt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00192" y="2175247"/>
            <a:ext cx="1165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0101</a:t>
            </a:r>
            <a:endParaRPr lang="en-US" altLang="zh-CN" sz="2400" spc="600" dirty="0"/>
          </a:p>
        </p:txBody>
      </p:sp>
      <p:sp>
        <p:nvSpPr>
          <p:cNvPr id="9" name="矩形 8"/>
          <p:cNvSpPr/>
          <p:nvPr/>
        </p:nvSpPr>
        <p:spPr>
          <a:xfrm>
            <a:off x="6300192" y="2577678"/>
            <a:ext cx="1165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0110</a:t>
            </a:r>
            <a:endParaRPr lang="en-US" altLang="zh-CN" sz="2400" spc="600" dirty="0"/>
          </a:p>
        </p:txBody>
      </p:sp>
      <p:sp>
        <p:nvSpPr>
          <p:cNvPr id="10" name="矩形 9"/>
          <p:cNvSpPr/>
          <p:nvPr/>
        </p:nvSpPr>
        <p:spPr>
          <a:xfrm>
            <a:off x="6300192" y="3081734"/>
            <a:ext cx="1165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1</a:t>
            </a:r>
            <a:r>
              <a:rPr lang="en-US" altLang="zh-CN" sz="2400" spc="600" dirty="0"/>
              <a:t>0</a:t>
            </a:r>
            <a:r>
              <a:rPr lang="en-US" altLang="zh-CN" sz="2400" spc="600" dirty="0" smtClean="0"/>
              <a:t>11</a:t>
            </a:r>
            <a:endParaRPr lang="en-US" altLang="zh-CN" sz="2400" spc="6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5915438" y="3064057"/>
            <a:ext cx="1440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796136" y="2558514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dirty="0">
                <a:latin typeface="+mn-ea"/>
              </a:rPr>
              <a:t>+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97976" y="2178408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997976" y="2591292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6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47422" y="3100898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11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8736" y="1844824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600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①</a:t>
            </a:r>
            <a:r>
              <a:rPr lang="en-US" altLang="zh-CN" dirty="0" smtClean="0"/>
              <a:t> </a:t>
            </a:r>
            <a:r>
              <a:rPr lang="zh-CN" altLang="en-US" dirty="0" smtClean="0"/>
              <a:t>半加器 </a:t>
            </a:r>
            <a:r>
              <a:rPr lang="en-US" altLang="zh-CN" b="1" dirty="0" smtClean="0">
                <a:solidFill>
                  <a:srgbClr val="FF0000"/>
                </a:solidFill>
              </a:rPr>
              <a:t>Half Adder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3676" y="1598190"/>
            <a:ext cx="9094828" cy="4783138"/>
            <a:chOff x="13676" y="1598190"/>
            <a:chExt cx="9094828" cy="4783138"/>
          </a:xfrm>
        </p:grpSpPr>
        <p:graphicFrame>
          <p:nvGraphicFramePr>
            <p:cNvPr id="2457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4079304" y="1598190"/>
            <a:ext cx="5029200" cy="478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6" name="位图图像" r:id="rId4" imgW="3123810" imgH="2971429" progId="Paint.Picture">
                    <p:embed/>
                  </p:oleObj>
                </mc:Choice>
                <mc:Fallback>
                  <p:oleObj name="位图图像" r:id="rId4" imgW="3123810" imgH="2971429" progId="Paint.Picture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9304" y="1598190"/>
                          <a:ext cx="5029200" cy="47831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对象 2"/>
            <p:cNvGraphicFramePr>
              <a:graphicFrameLocks noChangeAspect="1"/>
            </p:cNvGraphicFramePr>
            <p:nvPr>
              <p:extLst/>
            </p:nvPr>
          </p:nvGraphicFramePr>
          <p:xfrm>
            <a:off x="13676" y="3390478"/>
            <a:ext cx="6070492" cy="2990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" name="位图图像" r:id="rId6" imgW="4667902" imgH="1991003" progId="PBrush">
                    <p:embed/>
                  </p:oleObj>
                </mc:Choice>
                <mc:Fallback>
                  <p:oleObj name="位图图像" r:id="rId6" imgW="4667902" imgH="1991003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" y="3390478"/>
                          <a:ext cx="6070492" cy="2990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124796" y="970819"/>
            <a:ext cx="8856984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半加器</a:t>
            </a:r>
            <a:r>
              <a:rPr lang="zh-CN" altLang="en-US" dirty="0" smtClean="0"/>
              <a:t>：实现两个比特加法的组合电路。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3568" y="1469102"/>
                <a:ext cx="240001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69102"/>
                <a:ext cx="2400016" cy="181588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2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①</a:t>
            </a:r>
            <a:r>
              <a:rPr lang="en-US" altLang="zh-CN" dirty="0" smtClean="0"/>
              <a:t> </a:t>
            </a:r>
            <a:r>
              <a:rPr lang="zh-CN" altLang="en-US" dirty="0" smtClean="0"/>
              <a:t>半加器 </a:t>
            </a:r>
            <a:r>
              <a:rPr lang="en-US" altLang="zh-CN" b="1" dirty="0" smtClean="0">
                <a:solidFill>
                  <a:srgbClr val="FF0000"/>
                </a:solidFill>
              </a:rPr>
              <a:t>Half Adder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>
            <p:extLst/>
          </p:nvPr>
        </p:nvGraphicFramePr>
        <p:xfrm>
          <a:off x="4079304" y="1598190"/>
          <a:ext cx="5029200" cy="478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位图图像" r:id="rId4" imgW="3123810" imgH="2971429" progId="Paint.Picture">
                  <p:embed/>
                </p:oleObj>
              </mc:Choice>
              <mc:Fallback>
                <p:oleObj name="位图图像" r:id="rId4" imgW="3123810" imgH="2971429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304" y="1598190"/>
                        <a:ext cx="5029200" cy="478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124796" y="970819"/>
            <a:ext cx="8856984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半加器</a:t>
            </a:r>
            <a:r>
              <a:rPr lang="zh-CN" altLang="en-US" dirty="0" smtClean="0"/>
              <a:t>：实现两个比特加法的组合电路。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83568" y="1469102"/>
                <a:ext cx="2400016" cy="18158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800" dirty="0" smtClean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  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zh-CN" alt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dk1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800" b="1" i="1">
                        <a:solidFill>
                          <a:schemeClr val="dk1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469102"/>
                <a:ext cx="2400016" cy="18158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113311" y="3717032"/>
          <a:ext cx="4673600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位图图像" r:id="rId7" imgW="2629267" imgH="1428949" progId="PBrush">
                  <p:embed/>
                </p:oleObj>
              </mc:Choice>
              <mc:Fallback>
                <p:oleObj name="位图图像" r:id="rId7" imgW="2629267" imgH="142894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11" y="3717032"/>
                        <a:ext cx="4673600" cy="26642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59632" y="2060848"/>
            <a:ext cx="6200736" cy="10525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半加器只解决了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位二进制数的加法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无法处理</a:t>
            </a:r>
            <a:r>
              <a:rPr lang="en-US" altLang="zh-CN" dirty="0" smtClean="0"/>
              <a:t>2</a:t>
            </a:r>
            <a:r>
              <a:rPr lang="zh-CN" altLang="en-US" dirty="0" smtClean="0"/>
              <a:t>位以上二进制加法！无法处理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进位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45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/>
              <a:t>组合的 </a:t>
            </a:r>
            <a:r>
              <a:rPr lang="en-US" altLang="zh-CN" sz="2800" dirty="0" smtClean="0">
                <a:latin typeface="+mn-lt"/>
              </a:rPr>
              <a:t>Combinational</a:t>
            </a:r>
            <a:r>
              <a:rPr lang="en-US" altLang="zh-CN" sz="3600" dirty="0" smtClean="0">
                <a:latin typeface="+mn-lt"/>
              </a:rPr>
              <a:t> vs. </a:t>
            </a:r>
            <a:r>
              <a:rPr lang="zh-CN" altLang="en-US" sz="4000" dirty="0" smtClean="0"/>
              <a:t>时序的 </a:t>
            </a:r>
            <a:r>
              <a:rPr lang="en-US" altLang="zh-CN" sz="2800" dirty="0" smtClean="0">
                <a:latin typeface="+mn-lt"/>
              </a:rPr>
              <a:t>Sequential</a:t>
            </a:r>
            <a:endParaRPr lang="en-US" altLang="zh-CN" sz="3600" dirty="0" smtClean="0">
              <a:latin typeface="+mn-lt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107505" y="980728"/>
            <a:ext cx="8928992" cy="58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00" b="1" dirty="0" smtClean="0"/>
              <a:t>数字逻辑电路分为</a:t>
            </a:r>
            <a:r>
              <a:rPr lang="zh-CN" altLang="en-US" sz="2600" dirty="0" smtClean="0"/>
              <a:t>：</a:t>
            </a:r>
            <a:endParaRPr lang="en-US" altLang="zh-CN" sz="2600" dirty="0" smtClean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 smtClean="0">
                <a:solidFill>
                  <a:srgbClr val="FF0000"/>
                </a:solidFill>
              </a:rPr>
              <a:t>组合电路</a:t>
            </a:r>
            <a:r>
              <a:rPr lang="zh-CN" altLang="en-US" sz="2600" dirty="0" smtClean="0"/>
              <a:t>：由各种</a:t>
            </a:r>
            <a:r>
              <a:rPr lang="zh-CN" altLang="en-US" sz="2600" b="1" dirty="0" smtClean="0"/>
              <a:t>逻辑门</a:t>
            </a:r>
            <a:r>
              <a:rPr lang="zh-CN" altLang="en-US" sz="2600" dirty="0" smtClean="0"/>
              <a:t>（与门、或门、非门等）构成，电路在任何时刻的输出都由当前的输入信号确定，</a:t>
            </a:r>
            <a:r>
              <a:rPr lang="en-US" altLang="zh-CN" sz="2600" dirty="0" smtClean="0"/>
              <a:t/>
            </a:r>
            <a:br>
              <a:rPr lang="en-US" altLang="zh-CN" sz="2600" dirty="0" smtClean="0"/>
            </a:br>
            <a:r>
              <a:rPr lang="zh-CN" altLang="en-US" sz="2600" dirty="0" smtClean="0"/>
              <a:t>其逻辑功能可由一组布尔函数确定。</a:t>
            </a:r>
            <a:endParaRPr lang="en-US" altLang="zh-CN" sz="2600" dirty="0" smtClean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600" dirty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600" dirty="0" smtClean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2600" dirty="0" smtClean="0"/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600" b="1" dirty="0" smtClean="0">
                <a:solidFill>
                  <a:srgbClr val="FF0000"/>
                </a:solidFill>
              </a:rPr>
              <a:t>时序电路</a:t>
            </a:r>
            <a:r>
              <a:rPr lang="zh-CN" altLang="en-US" sz="2600" dirty="0" smtClean="0"/>
              <a:t>：由</a:t>
            </a:r>
            <a:r>
              <a:rPr lang="zh-CN" altLang="en-US" sz="2600" b="1" dirty="0" smtClean="0"/>
              <a:t>逻辑门</a:t>
            </a:r>
            <a:r>
              <a:rPr lang="zh-CN" altLang="en-US" sz="2600" dirty="0" smtClean="0"/>
              <a:t>和</a:t>
            </a:r>
            <a:r>
              <a:rPr lang="zh-CN" altLang="en-US" sz="2600" b="1" u="sng" dirty="0" smtClean="0"/>
              <a:t>存储器</a:t>
            </a:r>
            <a:r>
              <a:rPr lang="zh-CN" altLang="en-US" sz="2600" dirty="0" smtClean="0"/>
              <a:t>构成，其输出是当前输入和存储器状态的函数，而存储器的状态也就是过去输入的函数。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时序电路的输出不仅依赖于当前的输入，也依赖于过去的输入，其逻辑功能由输入和内部状态共同决定。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44" name="Picture 220" descr="c:\users\sam2013\appdata\roaming\360se6\USERDA~1\Temp\B21C87~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49" y="2586445"/>
            <a:ext cx="3210347" cy="199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6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0070C0"/>
                </a:solidFill>
              </a:rPr>
              <a:t>② </a:t>
            </a:r>
            <a:r>
              <a:rPr lang="zh-CN" altLang="en-US" b="1" dirty="0" smtClean="0">
                <a:solidFill>
                  <a:srgbClr val="0070C0"/>
                </a:solidFill>
              </a:rPr>
              <a:t>全加器 </a:t>
            </a:r>
            <a:r>
              <a:rPr lang="en-US" altLang="zh-CN" b="1" dirty="0" smtClean="0">
                <a:solidFill>
                  <a:srgbClr val="FF0000"/>
                </a:solidFill>
              </a:rPr>
              <a:t>Full Adder</a:t>
            </a:r>
          </a:p>
        </p:txBody>
      </p:sp>
      <p:graphicFrame>
        <p:nvGraphicFramePr>
          <p:cNvPr id="27651" name="Object 5"/>
          <p:cNvGraphicFramePr>
            <a:graphicFrameLocks noChangeAspect="1"/>
          </p:cNvGraphicFramePr>
          <p:nvPr>
            <p:extLst/>
          </p:nvPr>
        </p:nvGraphicFramePr>
        <p:xfrm>
          <a:off x="4716016" y="963586"/>
          <a:ext cx="2843816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位图图像" r:id="rId4" imgW="2066667" imgH="2238687" progId="Paint.Picture">
                  <p:embed/>
                </p:oleObj>
              </mc:Choice>
              <mc:Fallback>
                <p:oleObj name="位图图像" r:id="rId4" imgW="2066667" imgH="223868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963586"/>
                        <a:ext cx="2843816" cy="3096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7" name="Picture 39" descr="http://upload.wikimedia.org/wikipedia/commons/thumb/4/48/1-bit_full-adder.svg/200px-1-bit_full-adder.svg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3496736" cy="300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467543" y="4077072"/>
            <a:ext cx="6132764" cy="2658354"/>
            <a:chOff x="467543" y="4077072"/>
            <a:chExt cx="6132764" cy="2658354"/>
          </a:xfrm>
        </p:grpSpPr>
        <p:pic>
          <p:nvPicPr>
            <p:cNvPr id="27931" name="Picture 28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4077072"/>
              <a:ext cx="6132763" cy="131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932" name="Picture 28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3" y="5386468"/>
              <a:ext cx="6132763" cy="1348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86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Full Adder (SOP)</a:t>
            </a:r>
          </a:p>
        </p:txBody>
      </p:sp>
      <p:graphicFrame>
        <p:nvGraphicFramePr>
          <p:cNvPr id="30722" name="Object 4"/>
          <p:cNvGraphicFramePr>
            <a:graphicFrameLocks noChangeAspect="1"/>
          </p:cNvGraphicFramePr>
          <p:nvPr>
            <p:extLst/>
          </p:nvPr>
        </p:nvGraphicFramePr>
        <p:xfrm>
          <a:off x="1794283" y="981968"/>
          <a:ext cx="7242213" cy="5876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位图图像" r:id="rId4" imgW="4390476" imgH="3561905" progId="Paint.Picture">
                  <p:embed/>
                </p:oleObj>
              </mc:Choice>
              <mc:Fallback>
                <p:oleObj name="位图图像" r:id="rId4" imgW="4390476" imgH="3561905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4283" y="981968"/>
                        <a:ext cx="7242213" cy="5876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132" y="1505187"/>
                <a:ext cx="175157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𝑆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altLang="zh-CN" sz="2800" i="1" dirty="0" smtClean="0">
                  <a:latin typeface="Cambria Math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     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𝑦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800" b="0" i="1" dirty="0" smtClean="0">
                  <a:latin typeface="Cambria Math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     +</m:t>
                      </m:r>
                      <m:r>
                        <a:rPr lang="en-US" altLang="zh-CN" sz="2800" i="1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altLang="zh-CN" sz="2800" b="0" i="1" dirty="0" smtClean="0">
                  <a:latin typeface="Cambria Math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     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𝑥𝑦𝑧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2" y="1505187"/>
                <a:ext cx="1751570" cy="181588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343" y="4509120"/>
                <a:ext cx="1354602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𝑦𝑧</m:t>
                      </m:r>
                    </m:oMath>
                  </m:oMathPara>
                </a14:m>
                <a:endParaRPr lang="en-US" altLang="zh-CN" sz="2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     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𝑥𝑧</m:t>
                      </m:r>
                    </m:oMath>
                  </m:oMathPara>
                </a14:m>
                <a:endParaRPr lang="en-US" altLang="zh-CN" sz="28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     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3" y="4509120"/>
                <a:ext cx="1354602" cy="138499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9" descr="http://upload.wikimedia.org/wikipedia/commons/thumb/4/48/1-bit_full-adder.svg/200px-1-bit_full-adder.svg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87" y="0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6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72800"/>
            <a:ext cx="7704856" cy="83592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个半加器</a:t>
            </a:r>
            <a:r>
              <a:rPr lang="en-US" altLang="zh-CN" dirty="0" smtClean="0"/>
              <a:t>+1</a:t>
            </a:r>
            <a:r>
              <a:rPr lang="zh-CN" altLang="en-US" dirty="0" smtClean="0"/>
              <a:t>个或门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全加器</a:t>
            </a:r>
            <a:endParaRPr lang="en-US" altLang="zh-CN" dirty="0" smtClean="0"/>
          </a:p>
        </p:txBody>
      </p:sp>
      <p:graphicFrame>
        <p:nvGraphicFramePr>
          <p:cNvPr id="31746" name="Object 4"/>
          <p:cNvGraphicFramePr>
            <a:graphicFrameLocks noChangeAspect="1"/>
          </p:cNvGraphicFramePr>
          <p:nvPr>
            <p:extLst/>
          </p:nvPr>
        </p:nvGraphicFramePr>
        <p:xfrm>
          <a:off x="899592" y="4298812"/>
          <a:ext cx="7867600" cy="2442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位图图像" r:id="rId4" imgW="5552381" imgH="1724266" progId="Paint.Picture">
                  <p:embed/>
                </p:oleObj>
              </mc:Choice>
              <mc:Fallback>
                <p:oleObj name="位图图像" r:id="rId4" imgW="5552381" imgH="1724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98812"/>
                        <a:ext cx="7867600" cy="2442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496" y="980728"/>
                <a:ext cx="53285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𝑺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𝑦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𝑥𝑦𝑧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980728"/>
                <a:ext cx="5328592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2" y="980728"/>
                <a:ext cx="3607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𝑪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𝑦𝑧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980728"/>
                <a:ext cx="360778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8" y="1500466"/>
                <a:ext cx="504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500466"/>
                <a:ext cx="504056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1985358"/>
                <a:ext cx="50405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800" i="1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′)′+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i="1">
                          <a:latin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i="1"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985358"/>
                <a:ext cx="5040560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3528" y="2489414"/>
                <a:ext cx="48245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  <m:r>
                        <a:rPr lang="en-US" altLang="zh-CN" sz="2800" i="1">
                          <a:latin typeface="Cambria Math"/>
                        </a:rPr>
                        <m:t>⊕(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800" b="1" i="1">
                          <a:solidFill>
                            <a:srgbClr val="00B050"/>
                          </a:solidFill>
                          <a:latin typeface="Cambria Math"/>
                        </a:rPr>
                        <m:t>⊕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489414"/>
                <a:ext cx="4824536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12442" y="1484784"/>
                <a:ext cx="336791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442" y="1484784"/>
                <a:ext cx="3367910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912442" y="1988840"/>
                <a:ext cx="28914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i="1">
                          <a:latin typeface="Cambria Math"/>
                        </a:rPr>
                        <m:t>𝑧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⊕</m:t>
                      </m:r>
                      <m:r>
                        <a:rPr lang="en-US" altLang="zh-CN" sz="2800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)+</m:t>
                      </m:r>
                      <m:r>
                        <a:rPr lang="en-US" altLang="zh-CN" sz="2800" i="1">
                          <a:latin typeface="Cambria Math"/>
                        </a:rPr>
                        <m:t>𝑥𝑦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442" y="1988840"/>
                <a:ext cx="2891497" cy="5232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364088" y="2636912"/>
              <a:ext cx="3600400" cy="16465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4454"/>
                    <a:gridCol w="691521"/>
                    <a:gridCol w="691475"/>
                    <a:gridCol w="691475"/>
                    <a:gridCol w="691475"/>
                  </a:tblGrid>
                  <a:tr h="43204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r>
                            <a:rPr lang="zh-CN" altLang="en-US" sz="1600" b="1" dirty="0" smtClean="0"/>
                            <a:t> </a:t>
                          </a:r>
                          <a:r>
                            <a:rPr lang="zh-CN" altLang="en-US" sz="2000" b="1" dirty="0" smtClean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3200" b="1" i="1" baseline="30000" smtClean="0">
                                  <a:latin typeface="Cambria Math"/>
                                </a:rPr>
                                <m:t>𝒚𝒛</m:t>
                              </m:r>
                            </m:oMath>
                          </a14:m>
                          <a:endParaRPr lang="zh-CN" altLang="en-US" sz="2000" b="1" baseline="30000" dirty="0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051726"/>
                  </p:ext>
                </p:extLst>
              </p:nvPr>
            </p:nvGraphicFramePr>
            <p:xfrm>
              <a:off x="5364088" y="2636912"/>
              <a:ext cx="3600400" cy="164650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34454"/>
                    <a:gridCol w="691521"/>
                    <a:gridCol w="691475"/>
                    <a:gridCol w="691475"/>
                    <a:gridCol w="691475"/>
                  </a:tblGrid>
                  <a:tr h="5678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blipFill rotWithShape="1">
                          <a:blip r:embed="rId13"/>
                          <a:stretch>
                            <a:fillRect l="-730" t="-2151" r="-331387" b="-207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11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000" b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zh-CN" altLang="en-US" sz="2000" b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93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" name="组合 1"/>
          <p:cNvGrpSpPr/>
          <p:nvPr/>
        </p:nvGrpSpPr>
        <p:grpSpPr>
          <a:xfrm>
            <a:off x="7020272" y="3244178"/>
            <a:ext cx="1872209" cy="1021208"/>
            <a:chOff x="7020272" y="3244178"/>
            <a:chExt cx="1872209" cy="1021208"/>
          </a:xfrm>
        </p:grpSpPr>
        <p:sp>
          <p:nvSpPr>
            <p:cNvPr id="12" name="圆角矩形 11"/>
            <p:cNvSpPr/>
            <p:nvPr/>
          </p:nvSpPr>
          <p:spPr>
            <a:xfrm>
              <a:off x="7678395" y="3244178"/>
              <a:ext cx="504056" cy="50173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668345" y="3781106"/>
              <a:ext cx="1224136" cy="468000"/>
            </a:xfrm>
            <a:prstGeom prst="roundRect">
              <a:avLst/>
            </a:prstGeom>
            <a:noFill/>
            <a:ln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020272" y="3763651"/>
              <a:ext cx="504056" cy="501735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18" name="TextBox 17"/>
          <p:cNvSpPr txBox="1"/>
          <p:nvPr/>
        </p:nvSpPr>
        <p:spPr>
          <a:xfrm>
            <a:off x="45719" y="3212976"/>
            <a:ext cx="5585183" cy="1052596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全加器解决了</a:t>
            </a:r>
            <a:r>
              <a:rPr lang="zh-CN" altLang="en-US" b="1" dirty="0" smtClean="0"/>
              <a:t>带进位的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位二进制数加法</a:t>
            </a:r>
            <a:endParaRPr lang="en-US" altLang="zh-CN" b="1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如何处理</a:t>
            </a:r>
            <a:r>
              <a:rPr lang="en-US" altLang="zh-CN" b="1" i="1" dirty="0" smtClean="0"/>
              <a:t>2</a:t>
            </a:r>
            <a:r>
              <a:rPr lang="zh-CN" altLang="en-US" b="1" i="1" dirty="0" smtClean="0"/>
              <a:t>位以上二进制加法</a:t>
            </a:r>
            <a:r>
              <a:rPr lang="zh-CN" altLang="en-US" i="1" dirty="0" smtClean="0"/>
              <a:t>？</a:t>
            </a:r>
            <a:endParaRPr lang="zh-CN" altLang="en-US" b="1" i="1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9" name="Picture 39" descr="http://upload.wikimedia.org/wikipedia/commons/thumb/4/48/1-bit_full-adder.svg/200px-1-bit_full-adder.svg.png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005" y="0"/>
            <a:ext cx="1140381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32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③ Binary Adder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59632" y="1484784"/>
                <a:ext cx="6642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/>
                  <a:t>Example: </a:t>
                </a:r>
                <a:r>
                  <a:rPr lang="en-US" altLang="zh-CN" sz="2800" dirty="0" smtClean="0"/>
                  <a:t>4</a:t>
                </a:r>
                <a:r>
                  <a:rPr lang="zh-CN" altLang="en-US" sz="2800" dirty="0" smtClean="0"/>
                  <a:t>位加法器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=1011,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=0011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484784"/>
                <a:ext cx="6642331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1928" t="-15294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1187624" y="2008004"/>
            <a:ext cx="6624736" cy="3293204"/>
            <a:chOff x="0" y="2420888"/>
            <a:chExt cx="6120680" cy="2943617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/>
            </p:nvPr>
          </p:nvGraphicFramePr>
          <p:xfrm>
            <a:off x="0" y="2420888"/>
            <a:ext cx="6120680" cy="29436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" name="位图图像" r:id="rId5" imgW="1760373" imgH="807790" progId="PBrush">
                    <p:embed/>
                  </p:oleObj>
                </mc:Choice>
                <mc:Fallback>
                  <p:oleObj name="位图图像" r:id="rId5" imgW="1760373" imgH="8077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420888"/>
                          <a:ext cx="6120680" cy="29436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直接连接符 4"/>
            <p:cNvCxnSpPr/>
            <p:nvPr/>
          </p:nvCxnSpPr>
          <p:spPr bwMode="auto">
            <a:xfrm>
              <a:off x="2411760" y="4293096"/>
              <a:ext cx="318090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27584" y="5445224"/>
                <a:ext cx="742825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/>
                  <a:t>分析</a:t>
                </a:r>
                <a:r>
                  <a:rPr lang="zh-CN" altLang="en-US" dirty="0" smtClean="0"/>
                  <a:t>：需要</a:t>
                </a:r>
                <a:r>
                  <a:rPr lang="en-US" altLang="zh-CN" dirty="0" smtClean="0"/>
                  <a:t>9</a:t>
                </a:r>
                <a:r>
                  <a:rPr lang="zh-CN" altLang="en-US" dirty="0" smtClean="0"/>
                  <a:t>输入变量：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r>
                      <a:rPr lang="en-US" altLang="zh-CN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 </m:t>
                    </m:r>
                  </m:oMath>
                </a14:m>
                <a:endParaRPr lang="en-US" altLang="zh-CN" dirty="0" smtClean="0"/>
              </a:p>
              <a:p>
                <a:pPr indent="901700">
                  <a:lnSpc>
                    <a:spcPct val="150000"/>
                  </a:lnSpc>
                </a:pPr>
                <a:r>
                  <a:rPr lang="zh-CN" altLang="en-US" dirty="0" smtClean="0"/>
                  <a:t>需要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512</a:t>
                </a:r>
                <a:r>
                  <a:rPr lang="zh-CN" altLang="en-US" dirty="0" smtClean="0"/>
                  <a:t>行真值表！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445224"/>
                <a:ext cx="7428252" cy="1200329"/>
              </a:xfrm>
              <a:prstGeom prst="rect">
                <a:avLst/>
              </a:prstGeom>
              <a:blipFill rotWithShape="0">
                <a:blip r:embed="rId7"/>
                <a:stretch>
                  <a:fillRect l="-1314" b="-4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9" name="TextBox 8"/>
          <p:cNvSpPr txBox="1"/>
          <p:nvPr/>
        </p:nvSpPr>
        <p:spPr>
          <a:xfrm>
            <a:off x="124796" y="970819"/>
            <a:ext cx="9019204" cy="5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二进制加法器</a:t>
            </a:r>
            <a:r>
              <a:rPr lang="zh-CN" altLang="en-US" dirty="0" smtClean="0"/>
              <a:t>：计算两个二进制数算术和。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8028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Example: A=1011 + B=0011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018699" y="1066592"/>
            <a:ext cx="6089805" cy="2794456"/>
            <a:chOff x="3018699" y="1066592"/>
            <a:chExt cx="6089805" cy="2794456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/>
            </p:nvPr>
          </p:nvGraphicFramePr>
          <p:xfrm>
            <a:off x="3018699" y="1066592"/>
            <a:ext cx="6089805" cy="27944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" name="位图图像" r:id="rId4" imgW="1760373" imgH="807790" progId="PBrush">
                    <p:embed/>
                  </p:oleObj>
                </mc:Choice>
                <mc:Fallback>
                  <p:oleObj name="位图图像" r:id="rId4" imgW="1760373" imgH="80779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8699" y="1066592"/>
                          <a:ext cx="6089805" cy="27944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 bwMode="auto">
            <a:xfrm>
              <a:off x="5508104" y="2875462"/>
              <a:ext cx="302433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</p:grpSp>
      <p:pic>
        <p:nvPicPr>
          <p:cNvPr id="7476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861048"/>
            <a:ext cx="8928992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8" name="TextBox 7"/>
          <p:cNvSpPr txBox="1"/>
          <p:nvPr/>
        </p:nvSpPr>
        <p:spPr>
          <a:xfrm>
            <a:off x="124796" y="1039376"/>
            <a:ext cx="2863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二进制加法器</a:t>
            </a:r>
            <a:r>
              <a:rPr lang="zh-CN" altLang="en-US" dirty="0" smtClean="0"/>
              <a:t>：通过</a:t>
            </a:r>
            <a:r>
              <a:rPr lang="zh-CN" altLang="en-US" b="1" dirty="0" smtClean="0">
                <a:solidFill>
                  <a:srgbClr val="FF0000"/>
                </a:solidFill>
              </a:rPr>
              <a:t>全加器级联方式实现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每个全加器的输出和下一个全加器的输入相连，形成链状结构。</a:t>
            </a:r>
            <a:endParaRPr lang="en-US" altLang="zh-CN" dirty="0" smtClean="0"/>
          </a:p>
        </p:txBody>
      </p:sp>
      <p:pic>
        <p:nvPicPr>
          <p:cNvPr id="10" name="Picture 1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8"/>
          <a:stretch/>
        </p:blipFill>
        <p:spPr bwMode="auto">
          <a:xfrm>
            <a:off x="4067944" y="3861048"/>
            <a:ext cx="5040560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3"/>
          <a:stretch/>
        </p:blipFill>
        <p:spPr bwMode="auto">
          <a:xfrm>
            <a:off x="6012160" y="3861048"/>
            <a:ext cx="3096344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5508104" y="2132856"/>
            <a:ext cx="2376264" cy="742606"/>
          </a:xfrm>
          <a:prstGeom prst="rect">
            <a:avLst/>
          </a:prstGeom>
          <a:solidFill>
            <a:srgbClr val="FFFF0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16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④ Carry Propagation </a:t>
            </a:r>
            <a:r>
              <a:rPr lang="zh-CN" altLang="en-US" b="1" dirty="0">
                <a:solidFill>
                  <a:srgbClr val="FF0000"/>
                </a:solidFill>
              </a:rPr>
              <a:t>进位传播</a:t>
            </a:r>
            <a:endParaRPr lang="en-US" altLang="zh-CN" dirty="0" smtClean="0"/>
          </a:p>
        </p:txBody>
      </p:sp>
      <p:pic>
        <p:nvPicPr>
          <p:cNvPr id="7476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0729"/>
            <a:ext cx="7056784" cy="2280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4796" y="3212976"/>
                <a:ext cx="8695676" cy="201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 smtClean="0"/>
                  <a:t>传播时间</a:t>
                </a:r>
                <a:r>
                  <a:rPr lang="zh-CN" altLang="en-US" dirty="0" smtClean="0"/>
                  <a:t>：一个典型门的延时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zh-CN" altLang="en-US" dirty="0" smtClean="0"/>
                  <a:t> 电路中逻辑门的级数。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加法器中最长的传播延时</a:t>
                </a:r>
                <a:r>
                  <a:rPr lang="en-US" altLang="zh-CN" dirty="0" smtClean="0"/>
                  <a:t>=</a:t>
                </a:r>
                <a:r>
                  <a:rPr lang="zh-CN" altLang="en-US" dirty="0" smtClean="0"/>
                  <a:t>进位通过每个全加器所用的时间。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4</a:t>
                </a:r>
                <a:r>
                  <a:rPr lang="zh-CN" altLang="en-US" dirty="0" smtClean="0"/>
                  <a:t>个全加器进位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dirty="0" smtClean="0"/>
                  <a:t>需要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zh-CN" i="1" dirty="0" smtClean="0">
                        <a:latin typeface="Cambria Math"/>
                      </a:rPr>
                      <m:t>4=8</m:t>
                    </m:r>
                  </m:oMath>
                </a14:m>
                <a:r>
                  <a:rPr lang="zh-CN" altLang="en-US" dirty="0" smtClean="0"/>
                  <a:t>级门电路，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位加法器需要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2</m:t>
                    </m:r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级！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96" y="3212976"/>
                <a:ext cx="8695676" cy="2012859"/>
              </a:xfrm>
              <a:prstGeom prst="rect">
                <a:avLst/>
              </a:prstGeom>
              <a:blipFill rotWithShape="1">
                <a:blip r:embed="rId4"/>
                <a:stretch>
                  <a:fillRect l="-911" t="-303" r="-771"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51"/>
          <a:stretch/>
        </p:blipFill>
        <p:spPr bwMode="auto">
          <a:xfrm>
            <a:off x="3419872" y="4831004"/>
            <a:ext cx="5688632" cy="1982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4248" y="63813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一个全加器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55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 bwMode="auto">
          <a:xfrm>
            <a:off x="310276" y="4112143"/>
            <a:ext cx="8601075" cy="2701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先行进位</a:t>
            </a:r>
            <a:r>
              <a:rPr lang="zh-CN" altLang="en-US" dirty="0" smtClean="0"/>
              <a:t> </a:t>
            </a:r>
            <a:r>
              <a:rPr lang="en-US" altLang="zh-CN" sz="3600" dirty="0" smtClean="0"/>
              <a:t>Carry </a:t>
            </a:r>
            <a:r>
              <a:rPr lang="en-US" altLang="zh-CN" sz="3600" dirty="0" err="1" smtClean="0"/>
              <a:t>Lookahead</a:t>
            </a:r>
            <a:r>
              <a:rPr lang="en-US" altLang="zh-CN" sz="3600" dirty="0" smtClean="0"/>
              <a:t> Generator</a:t>
            </a:r>
            <a:endParaRPr lang="en-US" altLang="zh-CN" dirty="0" smtClean="0"/>
          </a:p>
        </p:txBody>
      </p:sp>
      <p:graphicFrame>
        <p:nvGraphicFramePr>
          <p:cNvPr id="194566" name="Object 6"/>
          <p:cNvGraphicFramePr>
            <a:graphicFrameLocks noChangeAspect="1"/>
          </p:cNvGraphicFramePr>
          <p:nvPr>
            <p:extLst/>
          </p:nvPr>
        </p:nvGraphicFramePr>
        <p:xfrm>
          <a:off x="307058" y="2695668"/>
          <a:ext cx="7289278" cy="1296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位图图像" r:id="rId5" imgW="3070476" imgH="563810" progId="Paint.Picture">
                  <p:embed/>
                </p:oleObj>
              </mc:Choice>
              <mc:Fallback>
                <p:oleObj name="位图图像" r:id="rId5" imgW="3070476" imgH="56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58" y="2695668"/>
                        <a:ext cx="7289278" cy="12961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024" name="Picture 18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" y="1038881"/>
            <a:ext cx="9041130" cy="38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grpSp>
        <p:nvGrpSpPr>
          <p:cNvPr id="4" name="组合 3"/>
          <p:cNvGrpSpPr/>
          <p:nvPr/>
        </p:nvGrpSpPr>
        <p:grpSpPr>
          <a:xfrm>
            <a:off x="307058" y="1425596"/>
            <a:ext cx="8284227" cy="1283324"/>
            <a:chOff x="307058" y="1425596"/>
            <a:chExt cx="8284227" cy="1283324"/>
          </a:xfrm>
        </p:grpSpPr>
        <p:pic>
          <p:nvPicPr>
            <p:cNvPr id="36159" name="Picture 31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58" y="1425596"/>
              <a:ext cx="7289278" cy="1283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275856" y="1819481"/>
                  <a:ext cx="376545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200" b="1" dirty="0" smtClean="0"/>
                    <a:t>进位传播</a:t>
                  </a:r>
                  <a:r>
                    <a:rPr lang="zh-CN" altLang="en-US" sz="2200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200" dirty="0" smtClean="0"/>
                    <a:t>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2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zh-CN" altLang="en-US" sz="2200" dirty="0" smtClean="0"/>
                    <a:t>进位传播</a:t>
                  </a: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1819481"/>
                  <a:ext cx="3765454" cy="430887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942" t="-12676" r="-1618" b="-225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275856" y="2278033"/>
                  <a:ext cx="531542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200" b="1" dirty="0" smtClean="0"/>
                    <a:t>进位</a:t>
                  </a:r>
                  <a:r>
                    <a:rPr lang="zh-CN" altLang="en-US" sz="2200" b="1" dirty="0"/>
                    <a:t>产生</a:t>
                  </a:r>
                  <a:r>
                    <a:rPr lang="zh-CN" altLang="en-US" sz="2200" dirty="0" smtClean="0"/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200" dirty="0" smtClean="0"/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200" i="1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200" dirty="0" smtClean="0"/>
                    <a:t>都</a:t>
                  </a:r>
                  <a:r>
                    <a:rPr lang="en-US" altLang="zh-CN" sz="2200" dirty="0" smtClean="0"/>
                    <a:t>=1</a:t>
                  </a:r>
                  <a:r>
                    <a:rPr lang="zh-CN" altLang="en-US" sz="2200" dirty="0" smtClean="0"/>
                    <a:t>时，产生一个进位</a:t>
                  </a:r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2278033"/>
                  <a:ext cx="5315429" cy="430887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376" t="-12857" r="-1032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307059" y="3987249"/>
            <a:ext cx="8054075" cy="2495704"/>
            <a:chOff x="307059" y="3987249"/>
            <a:chExt cx="8054075" cy="2495704"/>
          </a:xfrm>
        </p:grpSpPr>
        <p:pic>
          <p:nvPicPr>
            <p:cNvPr id="36157" name="Picture 31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59" y="3987249"/>
              <a:ext cx="7289278" cy="2034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10276" y="6021288"/>
                  <a:ext cx="8050858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每个输出进位都是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积之和</a:t>
                  </a:r>
                  <a:r>
                    <a:rPr lang="zh-CN" altLang="en-US" dirty="0" smtClean="0"/>
                    <a:t>形式，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同时被传播</a:t>
                  </a:r>
                  <a:r>
                    <a:rPr lang="zh-CN" altLang="en-US" dirty="0" smtClean="0"/>
                    <a:t>！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76" y="6021288"/>
                  <a:ext cx="8050858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211" t="-14667" r="-454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045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5" y="76200"/>
            <a:ext cx="4320480" cy="832520"/>
          </a:xfrm>
        </p:spPr>
        <p:txBody>
          <a:bodyPr/>
          <a:lstStyle/>
          <a:p>
            <a:pPr algn="l" eaLnBrk="1" hangingPunct="1"/>
            <a:r>
              <a:rPr lang="en-US" altLang="zh-TW" sz="3600" dirty="0" smtClean="0"/>
              <a:t>4</a:t>
            </a:r>
            <a:r>
              <a:rPr lang="zh-CN" altLang="en-US" sz="3600" dirty="0" smtClean="0"/>
              <a:t>位先行进位加法器</a:t>
            </a:r>
            <a:endParaRPr lang="en-US" altLang="zh-CN" sz="3600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4716016" y="-1819"/>
            <a:ext cx="4392488" cy="6859819"/>
            <a:chOff x="4716016" y="-1819"/>
            <a:chExt cx="4392488" cy="6859819"/>
          </a:xfrm>
        </p:grpSpPr>
        <p:pic>
          <p:nvPicPr>
            <p:cNvPr id="10" name="Picture 9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651"/>
            <a:stretch/>
          </p:blipFill>
          <p:spPr bwMode="auto">
            <a:xfrm>
              <a:off x="4716016" y="-1819"/>
              <a:ext cx="4392488" cy="1270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971" name="Picture 4" descr="C:\jobs\Marries\CH04\Tiff\AACFLOV0.t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14"/>
            <a:stretch/>
          </p:blipFill>
          <p:spPr bwMode="auto">
            <a:xfrm>
              <a:off x="4716016" y="1288870"/>
              <a:ext cx="4392488" cy="5569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189856" y="1045022"/>
            <a:ext cx="4104456" cy="5676453"/>
            <a:chOff x="251520" y="1177752"/>
            <a:chExt cx="4104456" cy="5676453"/>
          </a:xfrm>
        </p:grpSpPr>
        <p:pic>
          <p:nvPicPr>
            <p:cNvPr id="4" name="Picture 4" descr="C:\jobs\Marries\CH04\Tiff\AACFLOU0.t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321768"/>
              <a:ext cx="4104456" cy="482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矩形 2"/>
            <p:cNvSpPr/>
            <p:nvPr/>
          </p:nvSpPr>
          <p:spPr bwMode="auto">
            <a:xfrm>
              <a:off x="683568" y="1177752"/>
              <a:ext cx="3168352" cy="475252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778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5999780"/>
              <a:ext cx="4104456" cy="85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543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44624"/>
            <a:ext cx="4255192" cy="1151302"/>
          </a:xfrm>
        </p:spPr>
        <p:txBody>
          <a:bodyPr anchor="t">
            <a:normAutofit fontScale="90000"/>
          </a:bodyPr>
          <a:lstStyle/>
          <a:p>
            <a:r>
              <a:rPr lang="en-US" altLang="zh-CN" sz="3600" dirty="0" smtClean="0"/>
              <a:t>4</a:t>
            </a:r>
            <a:r>
              <a:rPr lang="zh-CN" altLang="en-US" sz="3600" dirty="0" smtClean="0"/>
              <a:t>位超前进位加法器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b="1" dirty="0" smtClean="0">
                <a:solidFill>
                  <a:srgbClr val="FF0000"/>
                </a:solidFill>
              </a:rPr>
              <a:t>74LS283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504" y="1340768"/>
            <a:ext cx="4032448" cy="2736304"/>
            <a:chOff x="305376" y="1628800"/>
            <a:chExt cx="3409950" cy="2038350"/>
          </a:xfrm>
        </p:grpSpPr>
        <p:pic>
          <p:nvPicPr>
            <p:cNvPr id="798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76" y="1628800"/>
              <a:ext cx="3409950" cy="2038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2062078"/>
              <a:ext cx="1591591" cy="1135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07504" y="4221088"/>
                <a:ext cx="3805694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 smtClean="0"/>
                  <a:t>   Operand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Inputs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  Operand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Inputs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       Carry Input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Ʃ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Ʃ</m:t>
                        </m:r>
                      </m:e>
                      <m:sub>
                        <m:r>
                          <a:rPr lang="en-US" altLang="zh-CN" i="1" dirty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zh-CN" i="1" dirty="0">
                        <a:latin typeface="Cambria Math"/>
                      </a:rPr>
                      <m:t> </m:t>
                    </m:r>
                  </m:oMath>
                </a14:m>
                <a:r>
                  <a:rPr lang="pt-BR" altLang="zh-CN" dirty="0" smtClean="0"/>
                  <a:t>  Sum Outputs</a:t>
                </a:r>
                <a:endParaRPr lang="pt-BR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       Carry Output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221088"/>
                <a:ext cx="3805694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481" t="-2821" b="-5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260771" y="1030186"/>
            <a:ext cx="6822233" cy="483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46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8421</a:t>
            </a:r>
            <a:r>
              <a:rPr lang="zh-CN" altLang="en-US" dirty="0" smtClean="0"/>
              <a:t>码  </a:t>
            </a:r>
            <a:r>
              <a:rPr lang="zh-CN" altLang="en-US" sz="3200" dirty="0" smtClean="0"/>
              <a:t>转换为  </a:t>
            </a:r>
            <a:r>
              <a:rPr lang="zh-CN" altLang="en-US" dirty="0" smtClean="0"/>
              <a:t>余</a:t>
            </a:r>
            <a:r>
              <a:rPr lang="en-US" altLang="zh-CN" dirty="0" smtClean="0"/>
              <a:t>3</a:t>
            </a:r>
            <a:r>
              <a:rPr lang="zh-CN" altLang="en-US" dirty="0" smtClean="0"/>
              <a:t>码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51520" y="1726024"/>
          <a:ext cx="489654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  <a:gridCol w="612068"/>
                <a:gridCol w="612068"/>
                <a:gridCol w="612068"/>
                <a:gridCol w="612068"/>
                <a:gridCol w="6120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Y3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Y0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466743" y="1180665"/>
            <a:ext cx="8569753" cy="5435851"/>
            <a:chOff x="466743" y="1180665"/>
            <a:chExt cx="8569753" cy="5435851"/>
          </a:xfrm>
        </p:grpSpPr>
        <p:sp>
          <p:nvSpPr>
            <p:cNvPr id="5" name="矩形 4"/>
            <p:cNvSpPr/>
            <p:nvPr/>
          </p:nvSpPr>
          <p:spPr>
            <a:xfrm>
              <a:off x="466743" y="1196752"/>
              <a:ext cx="20890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输入：</a:t>
              </a:r>
              <a:r>
                <a:rPr lang="en-US" altLang="zh-CN" dirty="0" smtClean="0"/>
                <a:t>8421</a:t>
              </a:r>
              <a:r>
                <a:rPr lang="zh-CN" altLang="en-US" dirty="0"/>
                <a:t>码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2987824" y="1180665"/>
              <a:ext cx="18918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输出：余</a:t>
              </a:r>
              <a:r>
                <a:rPr lang="en-US" altLang="zh-CN" dirty="0"/>
                <a:t>3</a:t>
              </a:r>
              <a:r>
                <a:rPr lang="zh-CN" altLang="en-US" dirty="0"/>
                <a:t>码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11560" y="6093296"/>
                  <a:ext cx="42067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𝐷𝐶𝐵𝐴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+0011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6093296"/>
                  <a:ext cx="4206793" cy="52322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08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941" y="1988840"/>
              <a:ext cx="3751555" cy="3672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6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88" name="Rectangle 4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9512" y="3356992"/>
                <a:ext cx="8784976" cy="2592288"/>
              </a:xfrm>
              <a:noFill/>
            </p:spPr>
            <p:txBody>
              <a:bodyPr/>
              <a:lstStyle/>
              <a:p>
                <a:pPr eaLnBrk="1" hangingPunct="1"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600" dirty="0" smtClean="0"/>
                  <a:t>个输入变量有</a:t>
                </a:r>
                <a14:m>
                  <m:oMath xmlns:m="http://schemas.openxmlformats.org/officeDocument/2006/math">
                    <m:r>
                      <a:rPr lang="zh-TW" altLang="en-US" sz="2600" i="1" dirty="0" smtClean="0">
                        <a:latin typeface="Cambria Math"/>
                      </a:rPr>
                      <m:t>2</m:t>
                    </m:r>
                    <m:r>
                      <a:rPr lang="en-US" altLang="zh-TW" sz="2600" i="1" baseline="70000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TW" sz="2600" baseline="70000" dirty="0" smtClean="0"/>
                  <a:t> </a:t>
                </a:r>
                <a:r>
                  <a:rPr lang="zh-CN" altLang="en-US" sz="2600" dirty="0" smtClean="0"/>
                  <a:t>种输入组合。</a:t>
                </a:r>
                <a:endParaRPr lang="en-US" altLang="zh-CN" sz="2600" dirty="0" smtClean="0"/>
              </a:p>
              <a:p>
                <a:pPr eaLnBrk="1" hangingPunct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600" dirty="0" smtClean="0"/>
                  <a:t>对于每一种组合，只有一个可能的输出值与其相对应。</a:t>
                </a:r>
                <a:endParaRPr lang="en-US" altLang="zh-CN" sz="2600" dirty="0" smtClean="0"/>
              </a:p>
              <a:p>
                <a:pPr eaLnBrk="1" hangingPunct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600" dirty="0"/>
                  <a:t>一</a:t>
                </a:r>
                <a:r>
                  <a:rPr lang="zh-CN" altLang="en-US" sz="2600" dirty="0" smtClean="0"/>
                  <a:t>个组合电路可用：</a:t>
                </a:r>
                <a:endParaRPr lang="en-US" altLang="zh-CN" sz="2600" dirty="0" smtClean="0"/>
              </a:p>
              <a:p>
                <a:pPr lvl="1" eaLnBrk="1" hangingPunct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400" dirty="0" smtClean="0"/>
                  <a:t>真值表</a:t>
                </a:r>
                <a:endParaRPr lang="en-US" altLang="zh-CN" sz="2400" dirty="0" smtClean="0"/>
              </a:p>
              <a:p>
                <a:pPr lvl="1" eaLnBrk="1" hangingPunct="1">
                  <a:lnSpc>
                    <a:spcPct val="13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 smtClean="0"/>
                  <a:t>个布尔函数</a:t>
                </a:r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多输出</a:t>
                </a:r>
                <a:r>
                  <a:rPr lang="en-US" altLang="zh-CN" sz="2400" dirty="0" smtClean="0"/>
                  <a:t>)</a:t>
                </a:r>
                <a:endParaRPr lang="zh-TW" altLang="en-US" sz="2600" dirty="0" smtClean="0"/>
              </a:p>
            </p:txBody>
          </p:sp>
        </mc:Choice>
        <mc:Fallback xmlns="">
          <p:sp>
            <p:nvSpPr>
              <p:cNvPr id="16388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3356992"/>
                <a:ext cx="8784976" cy="2592288"/>
              </a:xfrm>
              <a:blipFill rotWithShape="0">
                <a:blip r:embed="rId3"/>
                <a:stretch>
                  <a:fillRect l="-1040" t="-471" b="-3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组合电路</a:t>
            </a:r>
            <a:endParaRPr lang="en-US" altLang="zh-CN" dirty="0" smtClean="0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681264" y="1870844"/>
            <a:ext cx="1587500" cy="1054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 defTabSz="762000"/>
            <a:r>
              <a:rPr lang="en-US" altLang="zh-TW" sz="1800">
                <a:latin typeface="Arial" charset="0"/>
                <a:ea typeface="MingLiU" pitchFamily="49" charset="-120"/>
              </a:rPr>
              <a:t>Combinational</a:t>
            </a:r>
          </a:p>
          <a:p>
            <a:pPr algn="ctr" defTabSz="762000"/>
            <a:r>
              <a:rPr lang="en-US" altLang="zh-TW" sz="1800">
                <a:latin typeface="Arial" charset="0"/>
                <a:ea typeface="MingLiU" pitchFamily="49" charset="-120"/>
              </a:rPr>
              <a:t>Logic Circuit</a:t>
            </a:r>
          </a:p>
        </p:txBody>
      </p:sp>
      <p:sp>
        <p:nvSpPr>
          <p:cNvPr id="2054" name="Line 6"/>
          <p:cNvSpPr>
            <a:spLocks noChangeShapeType="1"/>
          </p:cNvSpPr>
          <p:nvPr/>
        </p:nvSpPr>
        <p:spPr bwMode="auto">
          <a:xfrm>
            <a:off x="2989114" y="20168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5" name="Line 7"/>
          <p:cNvSpPr>
            <a:spLocks noChangeShapeType="1"/>
          </p:cNvSpPr>
          <p:nvPr/>
        </p:nvSpPr>
        <p:spPr bwMode="auto">
          <a:xfrm>
            <a:off x="5275114" y="20168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6" name="Line 8"/>
          <p:cNvSpPr>
            <a:spLocks noChangeShapeType="1"/>
          </p:cNvSpPr>
          <p:nvPr/>
        </p:nvSpPr>
        <p:spPr bwMode="auto">
          <a:xfrm>
            <a:off x="5275114" y="22454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2989114" y="22454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5275114" y="27788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2989114" y="2778894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2"/>
              <p:cNvSpPr>
                <a:spLocks noChangeArrowheads="1"/>
              </p:cNvSpPr>
              <p:nvPr/>
            </p:nvSpPr>
            <p:spPr bwMode="auto">
              <a:xfrm>
                <a:off x="1547664" y="2023244"/>
                <a:ext cx="1106073" cy="64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defTabSz="762000"/>
                <a14:m>
                  <m:oMath xmlns:m="http://schemas.openxmlformats.org/officeDocument/2006/math">
                    <m:r>
                      <a:rPr lang="en-US" altLang="zh-TW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ngLiU" pitchFamily="49" charset="-120"/>
                      </a:rPr>
                      <m:t>𝒏</m:t>
                    </m:r>
                  </m:oMath>
                </a14:m>
                <a:r>
                  <a:rPr lang="en-US" altLang="zh-TW" sz="1800" dirty="0">
                    <a:latin typeface="Arial" charset="0"/>
                    <a:ea typeface="MingLiU" pitchFamily="49" charset="-120"/>
                  </a:rPr>
                  <a:t> input</a:t>
                </a:r>
              </a:p>
              <a:p>
                <a:pPr defTabSz="762000"/>
                <a:r>
                  <a:rPr lang="en-US" altLang="zh-TW" sz="1800" dirty="0">
                    <a:latin typeface="Arial" charset="0"/>
                    <a:ea typeface="MingLiU" pitchFamily="49" charset="-120"/>
                  </a:rPr>
                  <a:t>variables</a:t>
                </a:r>
              </a:p>
            </p:txBody>
          </p:sp>
        </mc:Choice>
        <mc:Fallback xmlns="">
          <p:sp>
            <p:nvSpPr>
              <p:cNvPr id="16396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47664" y="2023244"/>
                <a:ext cx="1106073" cy="643766"/>
              </a:xfrm>
              <a:prstGeom prst="rect">
                <a:avLst/>
              </a:prstGeom>
              <a:blipFill rotWithShape="0">
                <a:blip r:embed="rId4"/>
                <a:stretch>
                  <a:fillRect l="-4972" t="-5660" r="-4972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97" name="Rectangle 13"/>
              <p:cNvSpPr>
                <a:spLocks noChangeArrowheads="1"/>
              </p:cNvSpPr>
              <p:nvPr/>
            </p:nvSpPr>
            <p:spPr bwMode="auto">
              <a:xfrm>
                <a:off x="6195864" y="2023244"/>
                <a:ext cx="1106073" cy="643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defTabSz="762000"/>
                <a14:m>
                  <m:oMath xmlns:m="http://schemas.openxmlformats.org/officeDocument/2006/math">
                    <m:r>
                      <a:rPr lang="en-US" altLang="zh-TW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ingLiU" pitchFamily="49" charset="-120"/>
                      </a:rPr>
                      <m:t>𝒎</m:t>
                    </m:r>
                  </m:oMath>
                </a14:m>
                <a:r>
                  <a:rPr lang="en-US" altLang="zh-TW" sz="1800" dirty="0">
                    <a:latin typeface="Arial" charset="0"/>
                    <a:ea typeface="MingLiU" pitchFamily="49" charset="-120"/>
                  </a:rPr>
                  <a:t> output</a:t>
                </a:r>
              </a:p>
              <a:p>
                <a:pPr defTabSz="762000"/>
                <a:r>
                  <a:rPr lang="en-US" altLang="zh-TW" sz="1800" dirty="0">
                    <a:latin typeface="Arial" charset="0"/>
                    <a:ea typeface="MingLiU" pitchFamily="49" charset="-120"/>
                  </a:rPr>
                  <a:t>variables</a:t>
                </a:r>
              </a:p>
            </p:txBody>
          </p:sp>
        </mc:Choice>
        <mc:Fallback xmlns="">
          <p:sp>
            <p:nvSpPr>
              <p:cNvPr id="16397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5864" y="2023244"/>
                <a:ext cx="1106073" cy="643766"/>
              </a:xfrm>
              <a:prstGeom prst="rect">
                <a:avLst/>
              </a:prstGeom>
              <a:blipFill rotWithShape="0">
                <a:blip r:embed="rId5"/>
                <a:stretch>
                  <a:fillRect l="-4396" t="-5660" r="-4945" b="-141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274727" y="980728"/>
            <a:ext cx="75328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600" dirty="0" smtClean="0"/>
              <a:t>组合电路组成：输入变量、逻辑门、输出变量。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582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6" grpId="0" autoUpdateAnimBg="0"/>
      <p:bldP spid="16397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：四位二进制码 </a:t>
            </a:r>
            <a:r>
              <a:rPr lang="zh-CN" altLang="en-US" sz="3200" dirty="0" smtClean="0"/>
              <a:t>转</a:t>
            </a:r>
            <a:r>
              <a:rPr lang="zh-CN" altLang="en-US" dirty="0" smtClean="0"/>
              <a:t> 格雷码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82245" y="1097034"/>
          <a:ext cx="489654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68"/>
                <a:gridCol w="612068"/>
                <a:gridCol w="612068"/>
                <a:gridCol w="612068"/>
                <a:gridCol w="612068"/>
                <a:gridCol w="612068"/>
                <a:gridCol w="612068"/>
                <a:gridCol w="612068"/>
              </a:tblGrid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A3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A0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Y3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Y2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Y0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326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5572562" y="1268760"/>
            <a:ext cx="2887870" cy="3872626"/>
            <a:chOff x="5572562" y="1268760"/>
            <a:chExt cx="2887870" cy="3872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572562" y="1268760"/>
                  <a:ext cx="28803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2562" y="1268760"/>
                  <a:ext cx="2880320" cy="52322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580112" y="1768805"/>
                  <a:ext cx="28803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12" y="1768805"/>
                  <a:ext cx="2880320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580112" y="2272861"/>
                  <a:ext cx="28803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12" y="2272861"/>
                  <a:ext cx="2880320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580112" y="2848925"/>
                  <a:ext cx="28803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0112" y="2848925"/>
                  <a:ext cx="2880320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5868144" y="4310389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/>
                <a:t>电路图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9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⑤ </a:t>
            </a:r>
            <a:r>
              <a:rPr lang="zh-CN" altLang="en-US" b="1" dirty="0" smtClean="0">
                <a:solidFill>
                  <a:srgbClr val="FF0000"/>
                </a:solidFill>
              </a:rPr>
              <a:t>二进制减法器 </a:t>
            </a:r>
            <a:r>
              <a:rPr lang="en-US" altLang="zh-CN" sz="3600" dirty="0" smtClean="0">
                <a:solidFill>
                  <a:srgbClr val="FF0000"/>
                </a:solidFill>
              </a:rPr>
              <a:t>Binary </a:t>
            </a:r>
            <a:r>
              <a:rPr lang="en-US" altLang="zh-CN" sz="3600" dirty="0" err="1" smtClean="0">
                <a:solidFill>
                  <a:srgbClr val="FF0000"/>
                </a:solidFill>
              </a:rPr>
              <a:t>Subtractor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4796" y="970819"/>
                <a:ext cx="9019204" cy="3453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无符号二进制减法可通过补码的方式实现。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二进制补码：先求反码（反相器），再</a:t>
                </a:r>
                <a:r>
                  <a:rPr lang="en-US" altLang="zh-CN" dirty="0" smtClean="0"/>
                  <a:t>+1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+1</a:t>
                </a:r>
                <a:r>
                  <a:rPr lang="zh-CN" altLang="en-US" dirty="0" smtClean="0"/>
                  <a:t>：输入进位</a:t>
                </a:r>
                <a:r>
                  <a:rPr lang="en-US" altLang="zh-CN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与“和”相加。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对于无符号数：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 smtClean="0"/>
                  <a:t>，减法器结果：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𝐴</m:t>
                    </m:r>
                    <m:r>
                      <a:rPr lang="en-US" altLang="zh-CN" b="0" i="1" dirty="0" smtClean="0">
                        <a:latin typeface="Cambria Math"/>
                      </a:rPr>
                      <m:t>−</m:t>
                    </m:r>
                    <m:r>
                      <a:rPr lang="en-US" altLang="zh-CN" i="1" dirty="0" smtClean="0">
                        <a:latin typeface="Cambria Math"/>
                      </a:rPr>
                      <m:t>𝐵</m:t>
                    </m:r>
                  </m:oMath>
                </a14:m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𝐴</m:t>
                    </m:r>
                    <m:r>
                      <a:rPr lang="en-US" altLang="zh-CN" i="1" dirty="0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i="1" dirty="0">
                        <a:latin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，减法器结果：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/>
                      </a:rPr>
                      <m:t>B</m:t>
                    </m:r>
                    <m:r>
                      <a:rPr lang="en-US" altLang="zh-CN" i="1" dirty="0">
                        <a:latin typeface="Cambria Math"/>
                      </a:rPr>
                      <m:t>−</m:t>
                    </m:r>
                    <m:r>
                      <a:rPr lang="en-US" altLang="zh-CN" b="0" i="1" dirty="0" smtClean="0">
                        <a:latin typeface="Cambria Math"/>
                      </a:rPr>
                      <m:t>𝐴</m:t>
                    </m:r>
                    <m:r>
                      <a:rPr lang="en-US" altLang="zh-CN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dirty="0" smtClean="0"/>
                  <a:t>的补码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对于有符号数，若无溢出，结果就是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𝑨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𝑩</m:t>
                    </m:r>
                  </m:oMath>
                </a14:m>
                <a:r>
                  <a:rPr lang="zh-CN" altLang="en-US" dirty="0" smtClean="0"/>
                  <a:t>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96" y="970819"/>
                <a:ext cx="9019204" cy="3453253"/>
              </a:xfrm>
              <a:prstGeom prst="rect">
                <a:avLst/>
              </a:prstGeom>
              <a:blipFill rotWithShape="0">
                <a:blip r:embed="rId4"/>
                <a:stretch>
                  <a:fillRect l="-878" t="-176" b="-1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830912" y="4365104"/>
          <a:ext cx="7284736" cy="2418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5" name="位图图像" r:id="rId5" imgW="4656224" imgH="1546994" progId="PBrush">
                  <p:embed/>
                </p:oleObj>
              </mc:Choice>
              <mc:Fallback>
                <p:oleObj name="位图图像" r:id="rId5" imgW="4656224" imgH="154699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912" y="4365104"/>
                        <a:ext cx="7284736" cy="24187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940152" y="2429679"/>
                <a:ext cx="2890086" cy="5355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altLang="zh-C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zh-TW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TW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altLang="zh-TW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′+</m:t>
                      </m:r>
                      <m:r>
                        <a:rPr lang="en-US" altLang="zh-TW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altLang="zh-TW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429679"/>
                <a:ext cx="2890086" cy="5355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04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964" name="Rectangle 5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79512" y="1484784"/>
                <a:ext cx="8784976" cy="1224136"/>
              </a:xfrm>
              <a:noFill/>
            </p:spPr>
            <p:txBody>
              <a:bodyPr/>
              <a:lstStyle/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𝑀</m:t>
                    </m:r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=0,  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⊕0=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,  </m:t>
                    </m:r>
                    <m:sSub>
                      <m:sSub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sz="24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/>
                      </a:rPr>
                      <m:t>=0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    </m:t>
                    </m:r>
                    <m:r>
                      <a:rPr lang="zh-CN" altLang="en-US" sz="2400" i="1" dirty="0">
                        <a:latin typeface="Cambria Math"/>
                      </a:rPr>
                      <m:t>执行</m:t>
                    </m:r>
                    <m:r>
                      <a:rPr lang="zh-CN" altLang="en-US" sz="2400" i="1" dirty="0" smtClean="0">
                        <a:latin typeface="Cambria Math"/>
                      </a:rPr>
                      <m:t>加法</m:t>
                    </m:r>
                    <m:r>
                      <a:rPr lang="zh-CN" altLang="en-US" sz="2400" b="0" i="1" dirty="0" smtClean="0">
                        <a:latin typeface="Cambria Math"/>
                      </a:rPr>
                      <m:t>：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i="1" dirty="0" smtClean="0">
                        <a:latin typeface="Cambria Math"/>
                      </a:rPr>
                      <m:t>; </m:t>
                    </m:r>
                  </m:oMath>
                </a14:m>
                <a:endParaRPr lang="en-US" altLang="zh-TW" sz="2400" i="1" dirty="0" smtClean="0">
                  <a:latin typeface="Cambria Math"/>
                </a:endParaRPr>
              </a:p>
              <a:p>
                <a:pPr marL="0" eaLnBrk="1" hangingPunct="1">
                  <a:lnSpc>
                    <a:spcPct val="12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𝑀</m:t>
                    </m:r>
                    <m:r>
                      <a:rPr lang="en-US" altLang="zh-TW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=1,  </m:t>
                    </m:r>
                    <m:r>
                      <a:rPr lang="en-US" altLang="zh-TW" sz="2400" i="1" dirty="0">
                        <a:latin typeface="Cambria Math"/>
                      </a:rPr>
                      <m:t>𝐵</m:t>
                    </m:r>
                    <m:r>
                      <a:rPr lang="en-US" altLang="zh-TW" sz="2400" i="1" dirty="0">
                        <a:latin typeface="Cambria Math"/>
                      </a:rPr>
                      <m:t>⊕1=</m:t>
                    </m:r>
                    <m:sSup>
                      <m:sSupPr>
                        <m:ctrlPr>
                          <a:rPr lang="en-US" altLang="zh-TW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latin typeface="Cambria Math"/>
                          </a:rPr>
                          <m:t>𝐵</m:t>
                        </m:r>
                      </m:e>
                      <m:sup>
                        <m:r>
                          <a:rPr lang="en-US" altLang="zh-TW" sz="2400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TW" sz="2400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zh-TW" sz="24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zh-CN" sz="2400" i="1" dirty="0">
                        <a:latin typeface="Cambria Math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1    </m:t>
                    </m:r>
                    <m:r>
                      <a:rPr lang="zh-CN" altLang="en-US" sz="2400" i="1" dirty="0">
                        <a:latin typeface="Cambria Math"/>
                      </a:rPr>
                      <m:t>执行</m:t>
                    </m:r>
                    <m:r>
                      <a:rPr lang="zh-CN" altLang="en-US" sz="2400" i="1" dirty="0" smtClean="0">
                        <a:latin typeface="Cambria Math"/>
                      </a:rPr>
                      <m:t>减法</m:t>
                    </m:r>
                    <m:r>
                      <a:rPr lang="zh-CN" altLang="en-US" sz="2400" b="0" i="1" dirty="0" smtClean="0">
                        <a:latin typeface="Cambria Math"/>
                      </a:rPr>
                      <m:t>：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−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b="0" i="1" dirty="0" smtClean="0">
                        <a:latin typeface="Cambria Math"/>
                      </a:rPr>
                      <m:t>=</m:t>
                    </m:r>
                    <m:r>
                      <a:rPr lang="en-US" altLang="zh-TW" sz="2400" i="1" dirty="0" smtClean="0">
                        <a:latin typeface="Cambria Math"/>
                      </a:rPr>
                      <m:t>𝐴</m:t>
                    </m:r>
                    <m:r>
                      <a:rPr lang="en-US" altLang="zh-TW" sz="2400" i="1" dirty="0" smtClean="0">
                        <a:latin typeface="Cambria Math"/>
                      </a:rPr>
                      <m:t>+</m:t>
                    </m:r>
                    <m:r>
                      <a:rPr lang="en-US" altLang="zh-TW" sz="2400" i="1" dirty="0" smtClean="0">
                        <a:latin typeface="Cambria Math"/>
                      </a:rPr>
                      <m:t>𝐵</m:t>
                    </m:r>
                    <m:r>
                      <a:rPr lang="en-US" altLang="zh-TW" sz="2400" b="0" i="1" dirty="0" smtClean="0">
                        <a:latin typeface="Cambria Math"/>
                      </a:rPr>
                      <m:t>′</m:t>
                    </m:r>
                    <m:r>
                      <a:rPr lang="en-US" altLang="zh-TW" sz="2400" i="1" dirty="0" smtClean="0">
                        <a:latin typeface="Cambria Math"/>
                      </a:rPr>
                      <m:t>+1</m:t>
                    </m:r>
                  </m:oMath>
                </a14:m>
                <a:endParaRPr lang="en-US" altLang="zh-TW" sz="2400" dirty="0" smtClean="0"/>
              </a:p>
            </p:txBody>
          </p:sp>
        </mc:Choice>
        <mc:Fallback xmlns="">
          <p:sp>
            <p:nvSpPr>
              <p:cNvPr id="40964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484784"/>
                <a:ext cx="8784976" cy="1224136"/>
              </a:xfrm>
              <a:blipFill rotWithShape="0">
                <a:blip r:embed="rId4"/>
                <a:stretch>
                  <a:fillRect l="-1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4-bit </a:t>
            </a:r>
            <a:r>
              <a:rPr lang="zh-CN" altLang="en-US" dirty="0" smtClean="0">
                <a:solidFill>
                  <a:srgbClr val="FF0000"/>
                </a:solidFill>
              </a:rPr>
              <a:t>加减器</a:t>
            </a:r>
            <a:r>
              <a:rPr lang="zh-CN" altLang="en-US" dirty="0" smtClean="0"/>
              <a:t> </a:t>
            </a:r>
            <a:r>
              <a:rPr lang="en-US" altLang="zh-TW" dirty="0" smtClean="0"/>
              <a:t>Adder-</a:t>
            </a:r>
            <a:r>
              <a:rPr lang="en-US" altLang="zh-TW" dirty="0" err="1" smtClean="0"/>
              <a:t>subtractor</a:t>
            </a:r>
            <a:endParaRPr lang="en-US" altLang="zh-CN" dirty="0" smtClean="0"/>
          </a:p>
        </p:txBody>
      </p:sp>
      <p:graphicFrame>
        <p:nvGraphicFramePr>
          <p:cNvPr id="40962" name="Object 7"/>
          <p:cNvGraphicFramePr>
            <a:graphicFrameLocks noChangeAspect="1"/>
          </p:cNvGraphicFramePr>
          <p:nvPr>
            <p:extLst/>
          </p:nvPr>
        </p:nvGraphicFramePr>
        <p:xfrm>
          <a:off x="395536" y="2708920"/>
          <a:ext cx="8342203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位图图像" r:id="rId5" imgW="2994920" imgH="1585097" progId="Paint.Picture">
                  <p:embed/>
                </p:oleObj>
              </mc:Choice>
              <mc:Fallback>
                <p:oleObj name="位图图像" r:id="rId5" imgW="2994920" imgH="1585097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2708920"/>
                        <a:ext cx="8342203" cy="39604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124796" y="970819"/>
            <a:ext cx="9019204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这样，</a:t>
            </a:r>
            <a:r>
              <a:rPr lang="zh-CN" altLang="en-US" b="1" dirty="0" smtClean="0"/>
              <a:t>加法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减法</a:t>
            </a:r>
            <a:r>
              <a:rPr lang="zh-CN" altLang="en-US" dirty="0" smtClean="0"/>
              <a:t>都利用一个普通的</a:t>
            </a:r>
            <a:r>
              <a:rPr lang="zh-CN" altLang="en-US" b="1" dirty="0" smtClean="0"/>
              <a:t>加法器</a:t>
            </a:r>
            <a:r>
              <a:rPr lang="zh-CN" altLang="en-US" dirty="0" smtClean="0"/>
              <a:t>电路。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3406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位串行加法器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减法器 </a:t>
            </a:r>
            <a:r>
              <a:rPr lang="en-US" altLang="zh-CN" dirty="0" smtClean="0">
                <a:solidFill>
                  <a:schemeClr val="tx1"/>
                </a:solidFill>
              </a:rPr>
              <a:t>74LS385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81099"/>
            <a:ext cx="3038370" cy="3117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4656326"/>
            <a:ext cx="2932213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的补数独立加</a:t>
            </a:r>
            <a:r>
              <a:rPr lang="en-US" altLang="zh-CN" dirty="0" smtClean="0"/>
              <a:t>/</a:t>
            </a:r>
            <a:r>
              <a:rPr lang="zh-CN" altLang="en-US" dirty="0" smtClean="0"/>
              <a:t>减；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个独立的和输出。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grpSp>
        <p:nvGrpSpPr>
          <p:cNvPr id="6" name="组合 5"/>
          <p:cNvGrpSpPr/>
          <p:nvPr/>
        </p:nvGrpSpPr>
        <p:grpSpPr>
          <a:xfrm>
            <a:off x="3347864" y="980728"/>
            <a:ext cx="5678374" cy="5760640"/>
            <a:chOff x="3347864" y="1412776"/>
            <a:chExt cx="5678374" cy="4968577"/>
          </a:xfrm>
        </p:grpSpPr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64" y="1412776"/>
              <a:ext cx="5678374" cy="4968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 bwMode="auto">
            <a:xfrm>
              <a:off x="4598504" y="1740564"/>
              <a:ext cx="549560" cy="4516575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23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⑥ Overflow </a:t>
            </a:r>
            <a:r>
              <a:rPr lang="zh-CN" altLang="en-US" b="1" dirty="0" smtClean="0">
                <a:solidFill>
                  <a:srgbClr val="FF0000"/>
                </a:solidFill>
              </a:rPr>
              <a:t>溢出 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位置不够了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2095" name="Picture 1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953" y="2535287"/>
            <a:ext cx="7021551" cy="391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4935" y="3068960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无符号数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4507" y="3615407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1010 </a:t>
            </a:r>
            <a:r>
              <a:rPr lang="en-US" altLang="zh-CN" sz="2400" spc="600" dirty="0" smtClean="0">
                <a:solidFill>
                  <a:schemeClr val="bg1">
                    <a:lumMod val="50000"/>
                  </a:schemeClr>
                </a:solidFill>
              </a:rPr>
              <a:t>(10)</a:t>
            </a:r>
            <a:endParaRPr lang="en-US" altLang="zh-CN" sz="2400" spc="600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87624" y="4017838"/>
            <a:ext cx="22204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1010 </a:t>
            </a:r>
            <a:r>
              <a:rPr lang="en-US" altLang="zh-CN" sz="2400" spc="600" dirty="0" smtClean="0">
                <a:solidFill>
                  <a:schemeClr val="bg1">
                    <a:lumMod val="50000"/>
                  </a:schemeClr>
                </a:solidFill>
              </a:rPr>
              <a:t>(10)</a:t>
            </a:r>
            <a:endParaRPr lang="en-US" altLang="zh-CN" sz="2400" spc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87204" y="4521894"/>
            <a:ext cx="11657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0100</a:t>
            </a:r>
            <a:endParaRPr lang="en-US" altLang="zh-CN" sz="2400" spc="600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783286" y="4502083"/>
            <a:ext cx="1440000" cy="2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55576" y="3978863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78" y="4539319"/>
            <a:ext cx="1303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进位：</a:t>
            </a:r>
            <a:r>
              <a:rPr lang="en-US" altLang="zh-CN" b="1" dirty="0" smtClean="0">
                <a:solidFill>
                  <a:srgbClr val="0070C0"/>
                </a:solidFill>
              </a:rPr>
              <a:t>1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4796" y="960169"/>
                <a:ext cx="9019204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b="1" dirty="0" smtClean="0"/>
                  <a:t>溢出</a:t>
                </a:r>
                <a:r>
                  <a:rPr lang="zh-CN" altLang="en-US" dirty="0" smtClean="0"/>
                  <a:t>：两个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位数相加，产生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  <m:r>
                      <a:rPr lang="en-US" altLang="zh-CN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 smtClean="0"/>
                  <a:t>位的和。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因计算机字长的限制，无法容纳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/>
                      </a:rPr>
                      <m:t>𝑛</m:t>
                    </m:r>
                    <m:r>
                      <a:rPr lang="en-US" altLang="zh-CN" i="1" dirty="0">
                        <a:latin typeface="Cambria Math"/>
                      </a:rPr>
                      <m:t>+1</m:t>
                    </m:r>
                  </m:oMath>
                </a14:m>
                <a:r>
                  <a:rPr lang="zh-CN" altLang="en-US" dirty="0" smtClean="0"/>
                  <a:t>位时，产生错误。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如果发生溢出，应给出提示信息。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96" y="960169"/>
                <a:ext cx="9019204" cy="1532727"/>
              </a:xfrm>
              <a:prstGeom prst="rect">
                <a:avLst/>
              </a:prstGeom>
              <a:blipFill rotWithShape="1">
                <a:blip r:embed="rId4"/>
                <a:stretch>
                  <a:fillRect l="-878" t="-398" b="-4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512" y="5805264"/>
                <a:ext cx="3139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在最高位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dirty="0" smtClean="0"/>
                  <a:t>检测溢出。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805264"/>
                <a:ext cx="3139001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913" t="-14474" r="-252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44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② </a:t>
            </a:r>
            <a:r>
              <a:rPr lang="zh-CN" altLang="en-US" b="1" dirty="0" smtClean="0">
                <a:solidFill>
                  <a:srgbClr val="FF0000"/>
                </a:solidFill>
              </a:rPr>
              <a:t>有符号数</a:t>
            </a:r>
            <a:r>
              <a:rPr lang="zh-CN" altLang="en-US" dirty="0" smtClean="0"/>
              <a:t>溢出规律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10291" y="1988840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+70</a:t>
            </a:r>
            <a:endParaRPr lang="en-US" altLang="zh-CN" sz="2400" spc="600" baseline="-25000" dirty="0"/>
          </a:p>
        </p:txBody>
      </p:sp>
      <p:sp>
        <p:nvSpPr>
          <p:cNvPr id="6" name="矩形 5"/>
          <p:cNvSpPr/>
          <p:nvPr/>
        </p:nvSpPr>
        <p:spPr>
          <a:xfrm>
            <a:off x="323408" y="2391271"/>
            <a:ext cx="976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+80</a:t>
            </a:r>
            <a:endParaRPr lang="en-US" altLang="zh-CN" sz="2400" spc="600" dirty="0"/>
          </a:p>
        </p:txBody>
      </p:sp>
      <p:sp>
        <p:nvSpPr>
          <p:cNvPr id="7" name="矩形 6"/>
          <p:cNvSpPr/>
          <p:nvPr/>
        </p:nvSpPr>
        <p:spPr>
          <a:xfrm>
            <a:off x="65031" y="2895327"/>
            <a:ext cx="1221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+150</a:t>
            </a:r>
            <a:endParaRPr lang="en-US" altLang="zh-CN" sz="2400" spc="600" dirty="0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5496" y="2875516"/>
            <a:ext cx="1080000" cy="2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795677" y="1988840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>
                <a:solidFill>
                  <a:srgbClr val="FF0000"/>
                </a:solidFill>
              </a:rPr>
              <a:t>0</a:t>
            </a:r>
            <a:r>
              <a:rPr lang="en-US" altLang="zh-CN" sz="2400" spc="600" dirty="0" smtClean="0"/>
              <a:t> 100 0110</a:t>
            </a:r>
            <a:endParaRPr lang="en-US" altLang="zh-CN" sz="2400" spc="600" baseline="-25000" dirty="0"/>
          </a:p>
        </p:txBody>
      </p:sp>
      <p:sp>
        <p:nvSpPr>
          <p:cNvPr id="17" name="矩形 16"/>
          <p:cNvSpPr/>
          <p:nvPr/>
        </p:nvSpPr>
        <p:spPr>
          <a:xfrm>
            <a:off x="1808794" y="2391271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>
                <a:solidFill>
                  <a:srgbClr val="FF0000"/>
                </a:solidFill>
              </a:rPr>
              <a:t>0</a:t>
            </a:r>
            <a:r>
              <a:rPr lang="en-US" altLang="zh-CN" sz="2400" spc="600" dirty="0" smtClean="0"/>
              <a:t> 101 0000</a:t>
            </a:r>
            <a:endParaRPr lang="en-US" altLang="zh-CN" sz="2400" spc="600" dirty="0"/>
          </a:p>
        </p:txBody>
      </p:sp>
      <p:sp>
        <p:nvSpPr>
          <p:cNvPr id="18" name="矩形 17"/>
          <p:cNvSpPr/>
          <p:nvPr/>
        </p:nvSpPr>
        <p:spPr>
          <a:xfrm>
            <a:off x="1808374" y="2895327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spc="600" dirty="0" smtClean="0"/>
              <a:t> 001 0110</a:t>
            </a:r>
            <a:endParaRPr lang="en-US" altLang="zh-CN" sz="2400" spc="600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376746" y="2875516"/>
            <a:ext cx="2880000" cy="2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76746" y="2352296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472" y="3501008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进位：</a:t>
            </a:r>
            <a:r>
              <a:rPr lang="en-US" altLang="zh-CN" b="1" dirty="0" smtClean="0">
                <a:solidFill>
                  <a:srgbClr val="0070C0"/>
                </a:solidFill>
              </a:rPr>
              <a:t>0  1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094502" y="1988840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-70</a:t>
            </a:r>
            <a:endParaRPr lang="en-US" altLang="zh-CN" sz="2400" spc="600" baseline="-25000" dirty="0"/>
          </a:p>
        </p:txBody>
      </p:sp>
      <p:sp>
        <p:nvSpPr>
          <p:cNvPr id="23" name="矩形 22"/>
          <p:cNvSpPr/>
          <p:nvPr/>
        </p:nvSpPr>
        <p:spPr>
          <a:xfrm>
            <a:off x="5107619" y="2391271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-80</a:t>
            </a:r>
            <a:endParaRPr lang="en-US" altLang="zh-CN" sz="2400" spc="600" dirty="0"/>
          </a:p>
        </p:txBody>
      </p:sp>
      <p:sp>
        <p:nvSpPr>
          <p:cNvPr id="24" name="矩形 23"/>
          <p:cNvSpPr/>
          <p:nvPr/>
        </p:nvSpPr>
        <p:spPr>
          <a:xfrm>
            <a:off x="4849242" y="2895327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-150</a:t>
            </a:r>
            <a:endParaRPr lang="en-US" altLang="zh-CN" sz="2400" spc="600" dirty="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4864425" y="2875516"/>
            <a:ext cx="1080000" cy="2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602397" y="1988840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spc="600" dirty="0" smtClean="0"/>
              <a:t> 011 1010</a:t>
            </a:r>
            <a:endParaRPr lang="en-US" altLang="zh-CN" sz="2400" spc="600" baseline="-25000" dirty="0"/>
          </a:p>
        </p:txBody>
      </p:sp>
      <p:sp>
        <p:nvSpPr>
          <p:cNvPr id="28" name="矩形 27"/>
          <p:cNvSpPr/>
          <p:nvPr/>
        </p:nvSpPr>
        <p:spPr>
          <a:xfrm>
            <a:off x="6615514" y="2391271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>
                <a:solidFill>
                  <a:srgbClr val="FF0000"/>
                </a:solidFill>
              </a:rPr>
              <a:t>1</a:t>
            </a:r>
            <a:r>
              <a:rPr lang="en-US" altLang="zh-CN" sz="2400" spc="600" dirty="0" smtClean="0"/>
              <a:t> 011 0000</a:t>
            </a:r>
            <a:endParaRPr lang="en-US" altLang="zh-CN" sz="2400" spc="600" dirty="0"/>
          </a:p>
        </p:txBody>
      </p:sp>
      <p:sp>
        <p:nvSpPr>
          <p:cNvPr id="29" name="矩形 28"/>
          <p:cNvSpPr/>
          <p:nvPr/>
        </p:nvSpPr>
        <p:spPr>
          <a:xfrm>
            <a:off x="6615094" y="2895327"/>
            <a:ext cx="249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spc="600" dirty="0" smtClean="0"/>
              <a:t>1 110 1010</a:t>
            </a:r>
            <a:endParaRPr lang="en-US" altLang="zh-CN" sz="2400" spc="600" dirty="0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6183466" y="2875516"/>
            <a:ext cx="2880000" cy="21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183466" y="2352296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  <a:latin typeface="+mn-ea"/>
              </a:rPr>
              <a:t>+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20047" y="3501008"/>
            <a:ext cx="167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进位：</a:t>
            </a:r>
            <a:r>
              <a:rPr lang="en-US" altLang="zh-CN" b="1" dirty="0" smtClean="0">
                <a:solidFill>
                  <a:srgbClr val="0070C0"/>
                </a:solidFill>
              </a:rPr>
              <a:t>1  0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35496" y="4149080"/>
            <a:ext cx="5946221" cy="1368152"/>
            <a:chOff x="35496" y="4077072"/>
            <a:chExt cx="5946221" cy="1368152"/>
          </a:xfrm>
        </p:grpSpPr>
        <p:grpSp>
          <p:nvGrpSpPr>
            <p:cNvPr id="55" name="组合 54"/>
            <p:cNvGrpSpPr/>
            <p:nvPr/>
          </p:nvGrpSpPr>
          <p:grpSpPr>
            <a:xfrm>
              <a:off x="35496" y="4077072"/>
              <a:ext cx="1265701" cy="1368152"/>
              <a:chOff x="35496" y="4263479"/>
              <a:chExt cx="1265701" cy="136815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310291" y="4263479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+30</a:t>
                </a:r>
                <a:endParaRPr lang="en-US" altLang="zh-CN" sz="2400" spc="600" baseline="-25000" dirty="0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23408" y="4665910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+40</a:t>
                </a:r>
                <a:endParaRPr lang="en-US" altLang="zh-CN" sz="2400" spc="600" dirty="0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24648" y="5169966"/>
                <a:ext cx="97654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+70</a:t>
                </a:r>
                <a:endParaRPr lang="en-US" altLang="zh-CN" sz="2400" spc="600" dirty="0"/>
              </a:p>
            </p:txBody>
          </p:sp>
          <p:cxnSp>
            <p:nvCxnSpPr>
              <p:cNvPr id="36" name="直接连接符 35"/>
              <p:cNvCxnSpPr/>
              <p:nvPr/>
            </p:nvCxnSpPr>
            <p:spPr>
              <a:xfrm flipV="1">
                <a:off x="35496" y="5150155"/>
                <a:ext cx="10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>
              <a:off x="4864425" y="4077072"/>
              <a:ext cx="1117292" cy="1368152"/>
              <a:chOff x="4864425" y="4263479"/>
              <a:chExt cx="1117292" cy="136815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5094502" y="4263479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-30</a:t>
                </a:r>
                <a:endParaRPr lang="en-US" altLang="zh-CN" sz="2400" spc="600" baseline="-25000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5107619" y="4665910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-40</a:t>
                </a:r>
                <a:endParaRPr lang="en-US" altLang="zh-CN" sz="2400" spc="600" dirty="0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17378" y="5169966"/>
                <a:ext cx="8643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/>
                  <a:t>-70</a:t>
                </a:r>
                <a:endParaRPr lang="en-US" altLang="zh-CN" sz="2400" spc="600" dirty="0"/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 flipV="1">
                <a:off x="4864425" y="5150155"/>
                <a:ext cx="10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组合 57"/>
          <p:cNvGrpSpPr/>
          <p:nvPr/>
        </p:nvGrpSpPr>
        <p:grpSpPr>
          <a:xfrm>
            <a:off x="899472" y="4149080"/>
            <a:ext cx="8209032" cy="1829817"/>
            <a:chOff x="899472" y="4077072"/>
            <a:chExt cx="8209032" cy="1829817"/>
          </a:xfrm>
        </p:grpSpPr>
        <p:grpSp>
          <p:nvGrpSpPr>
            <p:cNvPr id="53" name="组合 52"/>
            <p:cNvGrpSpPr/>
            <p:nvPr/>
          </p:nvGrpSpPr>
          <p:grpSpPr>
            <a:xfrm>
              <a:off x="899472" y="4077072"/>
              <a:ext cx="3402312" cy="1829817"/>
              <a:chOff x="899472" y="4263479"/>
              <a:chExt cx="3402312" cy="1829817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795677" y="4263479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 smtClean="0"/>
                  <a:t> 001 1110</a:t>
                </a:r>
                <a:endParaRPr lang="en-US" altLang="zh-CN" sz="2400" spc="600" baseline="-2500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808794" y="4665910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 smtClean="0"/>
                  <a:t> 010 1000</a:t>
                </a:r>
                <a:endParaRPr lang="en-US" altLang="zh-CN" sz="2400" spc="60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1808374" y="5169966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0</a:t>
                </a:r>
                <a:r>
                  <a:rPr lang="en-US" altLang="zh-CN" sz="2400" spc="600" dirty="0" smtClean="0"/>
                  <a:t> 100 0110</a:t>
                </a:r>
                <a:endParaRPr lang="en-US" altLang="zh-CN" sz="2400" spc="600" dirty="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V="1">
                <a:off x="1376746" y="5150155"/>
                <a:ext cx="28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矩形 40"/>
              <p:cNvSpPr/>
              <p:nvPr/>
            </p:nvSpPr>
            <p:spPr>
              <a:xfrm>
                <a:off x="1376746" y="4626935"/>
                <a:ext cx="3658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99472" y="5631631"/>
                <a:ext cx="1678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进位：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0  0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5720047" y="4077072"/>
              <a:ext cx="3388457" cy="1829817"/>
              <a:chOff x="5720047" y="4263479"/>
              <a:chExt cx="3388457" cy="1829817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6602397" y="4263479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 smtClean="0"/>
                  <a:t> 110 0010</a:t>
                </a:r>
                <a:endParaRPr lang="en-US" altLang="zh-CN" sz="2400" spc="600" baseline="-25000" dirty="0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615514" y="4665910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 smtClean="0"/>
                  <a:t> 101 1000</a:t>
                </a:r>
                <a:endParaRPr lang="en-US" altLang="zh-CN" sz="2400" spc="600" dirty="0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6615094" y="5169966"/>
                <a:ext cx="2492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sz="2400" spc="6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2400" spc="600" dirty="0" smtClean="0"/>
                  <a:t> 011 1010</a:t>
                </a:r>
                <a:endParaRPr lang="en-US" altLang="zh-CN" sz="2400" spc="600" dirty="0"/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 flipV="1">
                <a:off x="6183466" y="5150155"/>
                <a:ext cx="2880000" cy="213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/>
              <p:cNvSpPr/>
              <p:nvPr/>
            </p:nvSpPr>
            <p:spPr>
              <a:xfrm>
                <a:off x="6183466" y="4626935"/>
                <a:ext cx="3658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</a:rPr>
                  <a:t>+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720047" y="5631631"/>
                <a:ext cx="16786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进位：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1  1</a:t>
                </a:r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59" name="灯片编号占位符 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cxnSp>
        <p:nvCxnSpPr>
          <p:cNvPr id="61" name="直接箭头连接符 60"/>
          <p:cNvCxnSpPr/>
          <p:nvPr/>
        </p:nvCxnSpPr>
        <p:spPr bwMode="auto">
          <a:xfrm>
            <a:off x="1992069" y="3332278"/>
            <a:ext cx="0" cy="21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2" name="直接箭头连接符 61"/>
          <p:cNvCxnSpPr/>
          <p:nvPr/>
        </p:nvCxnSpPr>
        <p:spPr bwMode="auto">
          <a:xfrm>
            <a:off x="2399403" y="3337205"/>
            <a:ext cx="0" cy="21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3" name="直接箭头连接符 62"/>
          <p:cNvCxnSpPr/>
          <p:nvPr/>
        </p:nvCxnSpPr>
        <p:spPr bwMode="auto">
          <a:xfrm>
            <a:off x="6828962" y="3339315"/>
            <a:ext cx="0" cy="21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4" name="直接箭头连接符 63"/>
          <p:cNvCxnSpPr/>
          <p:nvPr/>
        </p:nvCxnSpPr>
        <p:spPr bwMode="auto">
          <a:xfrm>
            <a:off x="7236296" y="3344242"/>
            <a:ext cx="0" cy="216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124796" y="908720"/>
            <a:ext cx="9019204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如果一个是正数，一个是负数，相加结果不会溢出。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若两个数都是正数或都是负数，相加结果可能溢出。</a:t>
            </a:r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812922" y="6135687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规律</a:t>
            </a:r>
            <a:r>
              <a:rPr lang="zh-CN" altLang="en-US" dirty="0" smtClean="0"/>
              <a:t>：若两个进位不相等，则产生了溢出。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32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Overflow Logic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4" y="980728"/>
            <a:ext cx="8886825" cy="440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77679" y="5373216"/>
                <a:ext cx="4258817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对于</a:t>
                </a:r>
                <a:r>
                  <a:rPr lang="zh-CN" altLang="en-US" b="1" dirty="0" smtClean="0"/>
                  <a:t>有符号数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相加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相减后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𝑉</m:t>
                    </m:r>
                    <m:r>
                      <a:rPr lang="en-US" altLang="zh-CN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zh-CN" altLang="en-US" dirty="0" smtClean="0"/>
                  <a:t>表明没有溢出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𝑉</m:t>
                    </m:r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/>
                  <a:t> 表明有溢出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679" y="5373216"/>
                <a:ext cx="4258817" cy="1532727"/>
              </a:xfrm>
              <a:prstGeom prst="rect">
                <a:avLst/>
              </a:prstGeom>
              <a:blipFill rotWithShape="1">
                <a:blip r:embed="rId4"/>
                <a:stretch>
                  <a:fillRect l="-2292" t="-397" r="-2436" b="-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5373216"/>
                <a:ext cx="4258817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dirty="0" smtClean="0"/>
                  <a:t>对于</a:t>
                </a:r>
                <a:r>
                  <a:rPr lang="zh-CN" altLang="en-US" b="1" dirty="0" smtClean="0"/>
                  <a:t>无符号数</a:t>
                </a:r>
                <a:r>
                  <a:rPr lang="zh-CN" altLang="en-US" dirty="0" smtClean="0"/>
                  <a:t>，</a:t>
                </a:r>
                <a:r>
                  <a:rPr lang="zh-CN" altLang="en-US" dirty="0"/>
                  <a:t>相加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相减后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b="0" i="1" smtClean="0">
                        <a:latin typeface="Cambria Math"/>
                      </a:rPr>
                      <m:t>=0 </m:t>
                    </m:r>
                  </m:oMath>
                </a14:m>
                <a:r>
                  <a:rPr lang="zh-CN" altLang="en-US" dirty="0" smtClean="0"/>
                  <a:t>表明没有溢出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𝐶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dirty="0" smtClean="0"/>
                  <a:t> 表明有溢出</a:t>
                </a:r>
                <a:r>
                  <a:rPr lang="en-US" altLang="zh-CN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73216"/>
                <a:ext cx="4258817" cy="1532727"/>
              </a:xfrm>
              <a:prstGeom prst="rect">
                <a:avLst/>
              </a:prstGeom>
              <a:blipFill rotWithShape="1">
                <a:blip r:embed="rId5"/>
                <a:stretch>
                  <a:fillRect l="-2146" t="-397" r="-2432" b="-4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20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1484784"/>
            <a:ext cx="8473704" cy="4176464"/>
          </a:xfrm>
        </p:spPr>
        <p:txBody>
          <a:bodyPr/>
          <a:lstStyle/>
          <a:p>
            <a:r>
              <a:rPr lang="en-US" altLang="zh-CN" dirty="0" smtClean="0"/>
              <a:t>2.35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 </a:t>
            </a:r>
            <a:r>
              <a:rPr lang="en-US" altLang="zh-CN" dirty="0" smtClean="0"/>
              <a:t>P58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2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集成电路 </a:t>
            </a:r>
            <a:r>
              <a:rPr lang="en-US" altLang="zh-CN" sz="3600" dirty="0" smtClean="0">
                <a:latin typeface="+mn-lt"/>
              </a:rPr>
              <a:t>Integrated Circuits</a:t>
            </a:r>
          </a:p>
        </p:txBody>
      </p:sp>
      <p:pic>
        <p:nvPicPr>
          <p:cNvPr id="4166" name="Picture 70" descr="File:Full-adder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86530"/>
            <a:ext cx="4248472" cy="270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07504" y="5733256"/>
            <a:ext cx="8676456" cy="893713"/>
            <a:chOff x="107504" y="5919663"/>
            <a:chExt cx="8676456" cy="893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07504" y="6351711"/>
                  <a:ext cx="867645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/>
                    <a:t>只要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i="1" dirty="0" smtClean="0">
                          <a:latin typeface="Cambria Math"/>
                        </a:rPr>
                        <m:t>,</m:t>
                      </m:r>
                      <m:r>
                        <a:rPr lang="en-US" altLang="zh-CN" i="1" dirty="0" smtClean="0">
                          <a:latin typeface="Cambria Math"/>
                        </a:rPr>
                        <m:t>𝐵</m:t>
                      </m:r>
                      <m:r>
                        <a:rPr lang="en-US" altLang="zh-CN" i="1" dirty="0" smtClean="0">
                          <a:latin typeface="Cambria Math"/>
                        </a:rPr>
                        <m:t>,</m:t>
                      </m:r>
                      <m:r>
                        <a:rPr lang="en-US" altLang="zh-CN" i="1" dirty="0" smtClean="0">
                          <a:latin typeface="Cambria Math"/>
                        </a:rPr>
                        <m:t>𝐶𝑖𝑛</m:t>
                      </m:r>
                    </m:oMath>
                  </a14:m>
                  <a:r>
                    <a:rPr lang="zh-CN" altLang="en-US" dirty="0" smtClean="0"/>
                    <a:t>取值确定了，则</a:t>
                  </a:r>
                  <a14:m>
                    <m:oMath xmlns:m="http://schemas.openxmlformats.org/officeDocument/2006/math">
                      <m:r>
                        <a:rPr lang="en-US" altLang="zh-CN" i="1" dirty="0" smtClean="0">
                          <a:latin typeface="Cambria Math"/>
                        </a:rPr>
                        <m:t>𝑆</m:t>
                      </m:r>
                      <m:r>
                        <a:rPr lang="en-US" altLang="zh-CN" i="1" dirty="0" smtClean="0">
                          <a:latin typeface="Cambria Math"/>
                        </a:rPr>
                        <m:t>,</m:t>
                      </m:r>
                      <m:r>
                        <a:rPr lang="en-US" altLang="zh-CN" i="1" dirty="0" smtClean="0">
                          <a:latin typeface="Cambria Math"/>
                        </a:rPr>
                        <m:t>𝐶𝑜𝑢𝑡</m:t>
                      </m:r>
                    </m:oMath>
                  </a14:m>
                  <a:r>
                    <a:rPr lang="zh-CN" altLang="en-US" dirty="0" smtClean="0"/>
                    <a:t>的取值也随之确定。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351711"/>
                  <a:ext cx="8676456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124" t="-14474" b="-2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矩形 2"/>
            <p:cNvSpPr/>
            <p:nvPr/>
          </p:nvSpPr>
          <p:spPr>
            <a:xfrm>
              <a:off x="107504" y="5919663"/>
              <a:ext cx="57246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与电路过去的工作状态无关。无论何时，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309920" y="1052736"/>
            <a:ext cx="6532558" cy="453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 smtClean="0"/>
              <a:t>在集成电路系统中，常有多个组合电路。</a:t>
            </a:r>
            <a:endParaRPr lang="en-US" altLang="zh-CN" sz="26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 smtClean="0"/>
              <a:t>有些电路已经被设计成标准元件。</a:t>
            </a:r>
            <a:endParaRPr lang="en-US" altLang="zh-CN" sz="26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600" dirty="0" smtClean="0"/>
              <a:t>本章介绍重要的基本组合电路：</a:t>
            </a:r>
            <a:endParaRPr lang="en-US" altLang="zh-CN" sz="2600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加法器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减法器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比较器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编码器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FF0000"/>
                </a:solidFill>
              </a:rPr>
              <a:t>解码器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乘法器</a:t>
            </a:r>
          </a:p>
        </p:txBody>
      </p:sp>
    </p:spTree>
    <p:extLst>
      <p:ext uri="{BB962C8B-B14F-4D97-AF65-F5344CB8AC3E}">
        <p14:creationId xmlns:p14="http://schemas.microsoft.com/office/powerpoint/2010/main" val="36826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例题：分析电路</a:t>
            </a:r>
            <a:endParaRPr lang="zh-CN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465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5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An Example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3186680"/>
            <a:ext cx="6436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①</a:t>
            </a:r>
            <a:r>
              <a:rPr lang="zh-CN" altLang="en-US" dirty="0" smtClean="0"/>
              <a:t> 没有存储单元，没有反馈路径，∴</a:t>
            </a:r>
            <a:r>
              <a:rPr lang="zh-CN" altLang="en-US" b="1" dirty="0" smtClean="0"/>
              <a:t>组合逻辑</a:t>
            </a:r>
            <a:endParaRPr lang="zh-CN" altLang="en-US" b="1" dirty="0"/>
          </a:p>
        </p:txBody>
      </p:sp>
      <p:sp>
        <p:nvSpPr>
          <p:cNvPr id="3" name="矩形 2"/>
          <p:cNvSpPr/>
          <p:nvPr/>
        </p:nvSpPr>
        <p:spPr>
          <a:xfrm>
            <a:off x="146720" y="378904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3974" y="53435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4" name="矩形 3"/>
          <p:cNvSpPr/>
          <p:nvPr/>
        </p:nvSpPr>
        <p:spPr>
          <a:xfrm>
            <a:off x="3359477" y="480831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④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1548" y="3717032"/>
                <a:ext cx="2988832" cy="1532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𝑨𝑩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𝑨𝑪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𝑩𝑪</m:t>
                      </m:r>
                    </m:oMath>
                  </m:oMathPara>
                </a14:m>
                <a:endParaRPr lang="en-US" altLang="zh-CN" b="1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𝐴𝐵𝐶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48" y="3717032"/>
                <a:ext cx="2988832" cy="15327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6598" y="5256724"/>
                <a:ext cx="1920975" cy="1052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98" y="5256724"/>
                <a:ext cx="1920975" cy="105259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338" name="Picture 1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" y="44624"/>
            <a:ext cx="5859828" cy="298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51920" y="4728509"/>
                <a:ext cx="5212966" cy="2012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𝐴𝐵𝐶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/>
                        </a:rPr>
                        <m:t>ABC</m:t>
                      </m:r>
                      <m:r>
                        <a:rPr lang="en-US" altLang="zh-CN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AB</m:t>
                              </m:r>
                              <m:r>
                                <a:rPr lang="en-US" altLang="zh-CN" b="0" i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AC</m:t>
                              </m:r>
                              <m:r>
                                <a:rPr lang="en-US" altLang="zh-CN" b="0" i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BC</m:t>
                              </m:r>
                            </m:e>
                          </m:d>
                        </m:e>
                        <m:sup>
                          <m:r>
                            <a:rPr lang="en-US" altLang="zh-CN" b="0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A</m:t>
                          </m:r>
                          <m:r>
                            <a:rPr lang="en-US" altLang="zh-CN" b="0" i="0" smtClean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B</m:t>
                          </m:r>
                          <m:r>
                            <a:rPr lang="en-US" altLang="zh-CN" b="0" i="0" smtClean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en-US" altLang="zh-CN" b="0" i="0" dirty="0" smtClean="0">
                  <a:latin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𝐁𝐂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𝐁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0" smtClean="0">
                          <a:latin typeface="Cambria Math"/>
                        </a:rPr>
                        <m:t>𝐂</m:t>
                      </m:r>
                      <m:r>
                        <a:rPr lang="en-US" altLang="zh-CN" b="1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𝐀𝐁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/>
                            </a:rPr>
                            <m:t>𝐂</m:t>
                          </m:r>
                        </m:e>
                        <m:sup>
                          <m:r>
                            <a:rPr lang="en-US" altLang="zh-CN" b="1" i="0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0" smtClean="0">
                          <a:latin typeface="Cambria Math"/>
                        </a:rPr>
                        <m:t>+</m:t>
                      </m:r>
                      <m:r>
                        <a:rPr lang="en-US" altLang="zh-CN" b="1" i="0" smtClean="0">
                          <a:latin typeface="Cambria Math"/>
                        </a:rPr>
                        <m:t>𝐀𝐁𝐂</m:t>
                      </m:r>
                    </m:oMath>
                  </m:oMathPara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4728509"/>
                <a:ext cx="5212966" cy="201285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92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229600" cy="720080"/>
          </a:xfrm>
        </p:spPr>
        <p:txBody>
          <a:bodyPr anchor="ctr">
            <a:normAutofit fontScale="90000"/>
          </a:bodyPr>
          <a:lstStyle/>
          <a:p>
            <a:pPr eaLnBrk="1" hangingPunct="1"/>
            <a:r>
              <a:rPr lang="zh-CN" altLang="en-US" sz="4800" b="1" dirty="0" smtClean="0"/>
              <a:t>分析步骤</a:t>
            </a:r>
            <a:endParaRPr lang="en-US" altLang="zh-CN" sz="4800" b="1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179512" y="1037049"/>
            <a:ext cx="87484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组合电路的</a:t>
            </a:r>
            <a:r>
              <a:rPr lang="zh-CN" altLang="en-US" b="1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：确定组合电路的实现</a:t>
            </a:r>
            <a:r>
              <a:rPr lang="zh-CN" altLang="en-US" b="1" dirty="0" smtClean="0">
                <a:solidFill>
                  <a:srgbClr val="FF0000"/>
                </a:solidFill>
              </a:rPr>
              <a:t>布尔函数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给定逻辑图，求：一组布尔函数、真值表、电路运算的解释。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如果给定</a:t>
            </a:r>
            <a:r>
              <a:rPr lang="en-US" altLang="zh-CN" dirty="0" smtClean="0"/>
              <a:t>: </a:t>
            </a:r>
            <a:r>
              <a:rPr lang="zh-CN" altLang="en-US" dirty="0" smtClean="0"/>
              <a:t>逻辑图</a:t>
            </a:r>
            <a:r>
              <a:rPr lang="en-US" altLang="zh-CN" dirty="0" smtClean="0"/>
              <a:t>+</a:t>
            </a:r>
            <a:r>
              <a:rPr lang="zh-CN" altLang="en-US" dirty="0" smtClean="0"/>
              <a:t>功能说明，验证：函数。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分析步骤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zh-CN" altLang="en-US" dirty="0" smtClean="0"/>
              <a:t>确认是组合电路，而非时序电路。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u="sng" dirty="0" smtClean="0"/>
              <a:t>组合电路只有逻辑门，没有反馈或存储单元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914400" lvl="1" indent="-457200">
              <a:lnSpc>
                <a:spcPct val="120000"/>
              </a:lnSpc>
              <a:buFont typeface="+mj-lt"/>
              <a:buAutoNum type="alphaLcParenR"/>
            </a:pPr>
            <a:r>
              <a:rPr lang="zh-CN" altLang="en-US" dirty="0" smtClean="0"/>
              <a:t>确定</a:t>
            </a:r>
            <a:r>
              <a:rPr lang="zh-CN" altLang="en-US" b="1" dirty="0" smtClean="0"/>
              <a:t>输出布尔函数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真值表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1428750" lvl="2" indent="-51435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200" dirty="0" smtClean="0"/>
              <a:t>将所有输入变量函数的逻辑门</a:t>
            </a:r>
            <a:r>
              <a:rPr lang="zh-CN" altLang="en-US" sz="2200" b="1" dirty="0" smtClean="0"/>
              <a:t>输出</a:t>
            </a:r>
            <a:r>
              <a:rPr lang="zh-CN" altLang="en-US" sz="2200" dirty="0" smtClean="0"/>
              <a:t>用任意符号标出。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确定每个门输出的布尔函数。</a:t>
            </a:r>
            <a:endParaRPr lang="en-US" altLang="zh-CN" sz="2200" dirty="0" smtClean="0"/>
          </a:p>
          <a:p>
            <a:pPr marL="1428750" lvl="2" indent="-51435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200" dirty="0"/>
              <a:t>标</a:t>
            </a:r>
            <a:r>
              <a:rPr lang="zh-CN" altLang="en-US" sz="2200" dirty="0" smtClean="0"/>
              <a:t>出输入变量函数的逻辑门，求出这些逻辑门的布尔函数。</a:t>
            </a:r>
            <a:endParaRPr lang="en-US" altLang="zh-CN" sz="2200" dirty="0" smtClean="0"/>
          </a:p>
          <a:p>
            <a:pPr marL="1428750" lvl="2" indent="-51435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200" dirty="0" smtClean="0"/>
              <a:t>重复第②步，直到求得电路的输出。</a:t>
            </a:r>
            <a:endParaRPr lang="en-US" altLang="zh-CN" sz="2200" dirty="0" smtClean="0"/>
          </a:p>
          <a:p>
            <a:pPr marL="1428750" lvl="2" indent="-51435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sz="2200" dirty="0" smtClean="0"/>
              <a:t>把前面的函数重复代入，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得到只关于输入变量的输出布尔函数。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129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确定</a:t>
            </a:r>
            <a:r>
              <a:rPr lang="zh-CN" altLang="en-US" b="1" dirty="0" smtClean="0"/>
              <a:t>真值表</a:t>
            </a:r>
            <a:endParaRPr lang="en-US" altLang="zh-CN" b="1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465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5260</TotalTime>
  <Words>1856</Words>
  <Application>Microsoft Office PowerPoint</Application>
  <PresentationFormat>全屏显示(4:3)</PresentationFormat>
  <Paragraphs>657</Paragraphs>
  <Slides>47</Slides>
  <Notes>33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MingLiU</vt:lpstr>
      <vt:lpstr>新細明體</vt:lpstr>
      <vt:lpstr>楷体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Office 主题​​</vt:lpstr>
      <vt:lpstr>位图图像</vt:lpstr>
      <vt:lpstr>第2章 组合逻辑设计 -3 Combinational Logic Design -3</vt:lpstr>
      <vt:lpstr>Contents</vt:lpstr>
      <vt:lpstr>组合的 Combinational vs. 时序的 Sequential</vt:lpstr>
      <vt:lpstr>组合电路</vt:lpstr>
      <vt:lpstr>集成电路 Integrated Circuits</vt:lpstr>
      <vt:lpstr>例题：分析电路</vt:lpstr>
      <vt:lpstr>An Example</vt:lpstr>
      <vt:lpstr>分析步骤</vt:lpstr>
      <vt:lpstr>确定真值表</vt:lpstr>
      <vt:lpstr>电路图 -&gt; 真值表</vt:lpstr>
      <vt:lpstr>电路图 -&gt; 真值表  步骤：</vt:lpstr>
      <vt:lpstr>练习1：根据电路图判断功能</vt:lpstr>
      <vt:lpstr>练习1：根据电路图判断功能 (答案)</vt:lpstr>
      <vt:lpstr>Contents</vt:lpstr>
      <vt:lpstr>设计步骤</vt:lpstr>
      <vt:lpstr>例：码变换</vt:lpstr>
      <vt:lpstr>Mapping w</vt:lpstr>
      <vt:lpstr>Mapping x</vt:lpstr>
      <vt:lpstr>Mapping y</vt:lpstr>
      <vt:lpstr>Mapping z</vt:lpstr>
      <vt:lpstr>Multi-Equation Manipulation</vt:lpstr>
      <vt:lpstr>设计：逻辑函数单元</vt:lpstr>
      <vt:lpstr>设计：逻辑函数单元</vt:lpstr>
      <vt:lpstr>组合电路的设计过程</vt:lpstr>
      <vt:lpstr>练习2：设计一个监视交通信号灯工作状态的逻辑电路</vt:lpstr>
      <vt:lpstr>Contents</vt:lpstr>
      <vt:lpstr>二进制加减器</vt:lpstr>
      <vt:lpstr>① 半加器 Half Adder</vt:lpstr>
      <vt:lpstr>① 半加器 Half Adder</vt:lpstr>
      <vt:lpstr>② 全加器 Full Adder</vt:lpstr>
      <vt:lpstr>Full Adder (SOP)</vt:lpstr>
      <vt:lpstr>2个半加器+1个或门 = 全加器</vt:lpstr>
      <vt:lpstr>③ Binary Adder</vt:lpstr>
      <vt:lpstr>Example: A=1011 + B=0011</vt:lpstr>
      <vt:lpstr>④ Carry Propagation 进位传播</vt:lpstr>
      <vt:lpstr>先行进位 Carry Lookahead Generator</vt:lpstr>
      <vt:lpstr>4位先行进位加法器</vt:lpstr>
      <vt:lpstr>4位超前进位加法器 74LS283</vt:lpstr>
      <vt:lpstr>练习3：8421码  转换为  余3码</vt:lpstr>
      <vt:lpstr>练习4：四位二进制码 转 格雷码</vt:lpstr>
      <vt:lpstr>⑤ 二进制减法器 Binary Subtractor</vt:lpstr>
      <vt:lpstr>4-bit 加减器 Adder-subtractor</vt:lpstr>
      <vt:lpstr>4位串行加法器/减法器 74LS385</vt:lpstr>
      <vt:lpstr>⑥ Overflow 溢出 (位置不够了)</vt:lpstr>
      <vt:lpstr>② 有符号数溢出规律</vt:lpstr>
      <vt:lpstr>Overflow Logic</vt:lpstr>
      <vt:lpstr>作业  P58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404</cp:revision>
  <cp:lastPrinted>2012-10-16T13:19:10Z</cp:lastPrinted>
  <dcterms:created xsi:type="dcterms:W3CDTF">2003-08-04T05:13:53Z</dcterms:created>
  <dcterms:modified xsi:type="dcterms:W3CDTF">2016-10-12T01:04:01Z</dcterms:modified>
</cp:coreProperties>
</file>